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4" r:id="rId1"/>
  </p:sldMasterIdLst>
  <p:notesMasterIdLst>
    <p:notesMasterId r:id="rId41"/>
  </p:notesMasterIdLst>
  <p:handoutMasterIdLst>
    <p:handoutMasterId r:id="rId42"/>
  </p:handoutMasterIdLst>
  <p:sldIdLst>
    <p:sldId id="259" r:id="rId2"/>
    <p:sldId id="261" r:id="rId3"/>
    <p:sldId id="262" r:id="rId4"/>
    <p:sldId id="263" r:id="rId5"/>
    <p:sldId id="267" r:id="rId6"/>
    <p:sldId id="268" r:id="rId7"/>
    <p:sldId id="269" r:id="rId8"/>
    <p:sldId id="270" r:id="rId9"/>
    <p:sldId id="271" r:id="rId10"/>
    <p:sldId id="272" r:id="rId11"/>
    <p:sldId id="273" r:id="rId12"/>
    <p:sldId id="274" r:id="rId13"/>
    <p:sldId id="275" r:id="rId14"/>
    <p:sldId id="276" r:id="rId15"/>
    <p:sldId id="277" r:id="rId16"/>
    <p:sldId id="278" r:id="rId17"/>
    <p:sldId id="279" r:id="rId18"/>
    <p:sldId id="280" r:id="rId19"/>
    <p:sldId id="281" r:id="rId20"/>
    <p:sldId id="282" r:id="rId21"/>
    <p:sldId id="283" r:id="rId22"/>
    <p:sldId id="284" r:id="rId23"/>
    <p:sldId id="285" r:id="rId24"/>
    <p:sldId id="286" r:id="rId25"/>
    <p:sldId id="287" r:id="rId26"/>
    <p:sldId id="288" r:id="rId27"/>
    <p:sldId id="289" r:id="rId28"/>
    <p:sldId id="290" r:id="rId29"/>
    <p:sldId id="291" r:id="rId30"/>
    <p:sldId id="292" r:id="rId31"/>
    <p:sldId id="293" r:id="rId32"/>
    <p:sldId id="294" r:id="rId33"/>
    <p:sldId id="295" r:id="rId34"/>
    <p:sldId id="296" r:id="rId35"/>
    <p:sldId id="297" r:id="rId36"/>
    <p:sldId id="299" r:id="rId37"/>
    <p:sldId id="300" r:id="rId38"/>
    <p:sldId id="301" r:id="rId39"/>
    <p:sldId id="302" r:id="rId40"/>
  </p:sldIdLst>
  <p:sldSz cx="6858000" cy="5143500"/>
  <p:notesSz cx="9144000" cy="6858000"/>
  <p:embeddedFontLst>
    <p:embeddedFont>
      <p:font typeface="Lato Black" panose="020F0502020204030203" pitchFamily="34" charset="0"/>
      <p:bold r:id="rId43"/>
      <p:boldItalic r:id="rId44"/>
    </p:embeddedFont>
    <p:embeddedFont>
      <p:font typeface="Ubuntu Mono" panose="020B0509030602030204" pitchFamily="49" charset="0"/>
      <p:regular r:id="rId45"/>
      <p:bold r:id="rId46"/>
      <p:italic r:id="rId47"/>
      <p:boldItalic r:id="rId4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74"/>
  </p:normalViewPr>
  <p:slideViewPr>
    <p:cSldViewPr snapToGrid="0" snapToObjects="1">
      <p:cViewPr varScale="1">
        <p:scale>
          <a:sx n="165" d="100"/>
          <a:sy n="165" d="100"/>
        </p:scale>
        <p:origin x="184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handoutMaster" Target="handoutMasters/handoutMaster1.xml"/><Relationship Id="rId47" Type="http://schemas.openxmlformats.org/officeDocument/2006/relationships/font" Target="fonts/font5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2.fntdata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1.fntdata"/><Relationship Id="rId48" Type="http://schemas.openxmlformats.org/officeDocument/2006/relationships/font" Target="fonts/font6.fntdata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4.fntdata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4847583C-CBE9-CD42-A95D-77526F11CF4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3347D6F-5E5B-0942-8E19-3C8ED8DFCDC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5C3134-1C5E-124B-AD7F-08123B170B8E}" type="datetimeFigureOut">
              <a:rPr kumimoji="1" lang="zh-CN" altLang="en-US" smtClean="0"/>
              <a:t>2018/7/14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2C35024-AF32-1D48-BCF9-77BAFE5469D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幻灯片编号占位符 4">
            <a:extLst>
              <a:ext uri="{FF2B5EF4-FFF2-40B4-BE49-F238E27FC236}">
                <a16:creationId xmlns:a16="http://schemas.microsoft.com/office/drawing/2014/main" id="{AC53E6A1-0045-C340-A359-103E6914A43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0B5342-5D71-BA48-8593-05FAA599B6E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9532894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Shape 158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Shape 175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Shape 193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Shape 210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Shape 230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Shape 241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Shape 251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Shape 262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Shape 274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Shape 285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Shape 290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Shape 300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Shape 301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Shape 311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Shape 312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Shape 323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Shape 33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Shape 334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://cscircles.cemc.uwaterloo.ca/java_visualize/#code=public+class+PassingCopiesBits+%7B%0Apublic+static+double+average(double+a,+double+b)+%7B%0A++++return+(a+%2B+b)+/+2%3B%0A%7D%0A%0Apublic+static+void+main(String%5B%5D+args)+%7B%0A++++double+x+%3D+5.5%3B%09%0A++++double+y+%3D+10.5%3B%0A++++double+avg+%3D+average(x,+y)%3B%0A%7D%0A%7D+%0A&amp;mode=display&amp;curInstr=4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Shape 348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Shape 349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Shape 355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Shape 356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Shape 362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Shape 363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://cscircles.cemc.uwaterloo.ca/java_visualize/#code=public+class+PollQuestions+%7B%0A+++public+static+void+main(String%5B%5D+args)+%7B%0A++++++Walrus+walrus+%3D+new+Walrus(3500,+10.5)%3B%0A++++++int+x+%3D+9%3B%0A++++++%0A++++++doStuff(walrus,+x)%3B%0A++++++System.out.println(walrus)%3B%0A++++++System.out.println(x)%3B%0A+++%7D%0A+++%0A+++public+static+void+doStuff(Walrus+W,+int+x)+%7B%0A++++++W.weight+%3D+W.weight+-+100%3B%0A++++++x+%3D+x+-+5%3B%0A+++%7D%0A+++%0A+++public+static+class+Walrus+%7B%0A++++++public+int+weight%3B%0A++++++public+double+tuskSize%3B%0A++++++%0A++++++public+Walrus(int+w,+double+ts)+%7B%0A+++++++++weight+%3D+w%3B%0A+++++++++tuskSize+%3D+ts%3B%0A++++++%7D%0A%0A++++++public+String+toString()+%7B%0A+++++++++return+String.format(%22weight%3A+%25d,+tusk+size%3A+%25.2f%22,+weight,+tuskSize)%3B%0A++++++%7D%0A+++%7D%0A%7D&amp;mode=display&amp;curInstr=0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Shape 370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Shape 371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Shape 375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Shape 376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http://docs.oracle.com/javase/specs/jls/se7/html/jls-4.html</a:t>
            </a:r>
            <a:endParaRPr>
              <a:solidFill>
                <a:schemeClr val="dk1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Shape 69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Shape 390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Shape 391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15 minutes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Shape 407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Shape 408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Took 35 minutes to get here spring 2017.</a:t>
            </a: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Shape 412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Shape 413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 toString for easiness</a:t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Shape 418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Shape 419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Shape 428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Shape 429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Shape 434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Shape 435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Shape 45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Shape 454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Shape 458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Shape 459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://www.cs.princeton.edu/~cos126/java_visualize/#code=public+class+HelloWorldMaker+%7B%0A+++private+static+class+HelloWorld+%7B%0A++++++int+x+%3D+5%3B%0A+++%7D%0A+++%0A+++public+static+void+main(String%5B%5D+args)+%7B%0A+++%09HelloWorld+hw+%3D+new+HelloWorld()%3B%0A+++%7D%0A%7D&amp;mode=display&amp;curInstr=13</a:t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Shape 470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Shape 471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Shape 478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Shape 479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Shape 82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Shape 119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://cscircles.cemc.uwaterloo.ca/java_visualize/#code=public+class+ClassNameHere+%7B%0A+++public+static+void+main(String%5B%5D+args)+%7B%0A++++++String+x+%3D+%22%22%3B%0A++++++String+y+%3D+%22%22%3B%0A++++++x+%3D+%2210101010101100011010111010111111%22%3B%0A++++++y+%3D+%220100000100100001010011110101101000111001010110000001000001100010%22%3B%0A+++%7D%0A%7D&amp;mode=edit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Shape 131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://cscircles.cemc.uwaterloo.ca/java_visualize/#code=public+class+ClassNameHere+%7B%0A+++public+static+void+main(String%5B%5D+args)+%7B%0A++++++String+x+%3D+%22%22%3B%0A++++++String+y+%3D+%22%22%3B%0A++++++x+%3D+%2210101010101100011010111010111111%22%3B%0A++++++y+%3D+%220100000100100001010011110101101000111001010110000001000001100010%22%3B%0A+++%7D%0A%7D&amp;mode=edit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Shape 140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Shape 147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Shape 152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 txBox="1">
            <a:spLocks noGrp="1"/>
          </p:cNvSpPr>
          <p:nvPr>
            <p:ph type="ctrTitle"/>
          </p:nvPr>
        </p:nvSpPr>
        <p:spPr>
          <a:xfrm>
            <a:off x="158569" y="1941275"/>
            <a:ext cx="3904650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BE0712"/>
              </a:buClr>
              <a:buSzPts val="3200"/>
              <a:buFont typeface="Calibri"/>
              <a:buNone/>
              <a:defRPr sz="2400" b="1" i="0" u="none" strike="noStrike" cap="none">
                <a:solidFill>
                  <a:srgbClr val="BE071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" name="Shape 10"/>
          <p:cNvSpPr txBox="1">
            <a:spLocks noGrp="1"/>
          </p:cNvSpPr>
          <p:nvPr>
            <p:ph type="subTitle" idx="1"/>
          </p:nvPr>
        </p:nvSpPr>
        <p:spPr>
          <a:xfrm>
            <a:off x="121444" y="2612325"/>
            <a:ext cx="4035600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libri"/>
              <a:buNone/>
              <a:defRPr sz="18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sz="22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sz="22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sz="22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sz="22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sz="22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sz="22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sz="22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sz="22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1" name="Shape 11"/>
          <p:cNvCxnSpPr/>
          <p:nvPr/>
        </p:nvCxnSpPr>
        <p:spPr>
          <a:xfrm>
            <a:off x="218025" y="2669200"/>
            <a:ext cx="6332850" cy="0"/>
          </a:xfrm>
          <a:prstGeom prst="straightConnector1">
            <a:avLst/>
          </a:prstGeom>
          <a:noFill/>
          <a:ln w="19050" cap="flat" cmpd="sng">
            <a:solidFill>
              <a:srgbClr val="1072BD"/>
            </a:solidFill>
            <a:prstDash val="dot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 txBox="1">
            <a:spLocks noGrp="1"/>
          </p:cNvSpPr>
          <p:nvPr>
            <p:ph type="title"/>
          </p:nvPr>
        </p:nvSpPr>
        <p:spPr>
          <a:xfrm>
            <a:off x="125100" y="92501"/>
            <a:ext cx="617220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rgbClr val="BE0712"/>
              </a:buClr>
              <a:buSzPts val="2400"/>
              <a:buFont typeface="Calibri"/>
              <a:buNone/>
              <a:defRPr sz="1800" b="1">
                <a:solidFill>
                  <a:srgbClr val="BE071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27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27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27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27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27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27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27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27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4" name="Shape 14"/>
          <p:cNvCxnSpPr/>
          <p:nvPr/>
        </p:nvCxnSpPr>
        <p:spPr>
          <a:xfrm>
            <a:off x="182250" y="587800"/>
            <a:ext cx="6332850" cy="0"/>
          </a:xfrm>
          <a:prstGeom prst="straightConnector1">
            <a:avLst/>
          </a:prstGeom>
          <a:noFill/>
          <a:ln w="19050" cap="flat" cmpd="sng">
            <a:solidFill>
              <a:srgbClr val="1072BD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15" name="Shape 15"/>
          <p:cNvSpPr txBox="1">
            <a:spLocks noGrp="1"/>
          </p:cNvSpPr>
          <p:nvPr>
            <p:ph type="body" idx="1"/>
          </p:nvPr>
        </p:nvSpPr>
        <p:spPr>
          <a:xfrm>
            <a:off x="182250" y="556500"/>
            <a:ext cx="6332850" cy="41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342900" lvl="0" indent="-266700" rtl="0">
              <a:spcBef>
                <a:spcPts val="450"/>
              </a:spcBef>
              <a:spcAft>
                <a:spcPts val="0"/>
              </a:spcAft>
              <a:buSzPts val="2000"/>
              <a:buFont typeface="Calibri"/>
              <a:buChar char="●"/>
              <a:defRPr sz="1500">
                <a:latin typeface="Calibri"/>
                <a:ea typeface="Calibri"/>
                <a:cs typeface="Calibri"/>
                <a:sym typeface="Calibri"/>
              </a:defRPr>
            </a:lvl1pPr>
            <a:lvl2pPr marL="685800" lvl="1" indent="-266700" rtl="0">
              <a:spcBef>
                <a:spcPts val="0"/>
              </a:spcBef>
              <a:spcAft>
                <a:spcPts val="0"/>
              </a:spcAft>
              <a:buSzPts val="2000"/>
              <a:buFont typeface="Calibri"/>
              <a:buChar char="○"/>
              <a:defRPr sz="1500">
                <a:latin typeface="Calibri"/>
                <a:ea typeface="Calibri"/>
                <a:cs typeface="Calibri"/>
                <a:sym typeface="Calibri"/>
              </a:defRPr>
            </a:lvl2pPr>
            <a:lvl3pPr marL="1028700" lvl="2" indent="-257175" rtl="0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■"/>
              <a:defRPr sz="1350">
                <a:latin typeface="Calibri"/>
                <a:ea typeface="Calibri"/>
                <a:cs typeface="Calibri"/>
                <a:sym typeface="Calibri"/>
              </a:defRPr>
            </a:lvl3pPr>
            <a:lvl4pPr marL="1371600" lvl="3" indent="-257175" rtl="0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  <a:defRPr>
                <a:latin typeface="Calibri"/>
                <a:ea typeface="Calibri"/>
                <a:cs typeface="Calibri"/>
                <a:sym typeface="Calibri"/>
              </a:defRPr>
            </a:lvl4pPr>
            <a:lvl5pPr marL="1714500" lvl="4" indent="-257175" rtl="0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○"/>
              <a:defRPr sz="1350">
                <a:latin typeface="Calibri"/>
                <a:ea typeface="Calibri"/>
                <a:cs typeface="Calibri"/>
                <a:sym typeface="Calibri"/>
              </a:defRPr>
            </a:lvl5pPr>
            <a:lvl6pPr marL="2057400" lvl="5" indent="-257175" rtl="0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■"/>
              <a:defRPr sz="1350">
                <a:latin typeface="Calibri"/>
                <a:ea typeface="Calibri"/>
                <a:cs typeface="Calibri"/>
                <a:sym typeface="Calibri"/>
              </a:defRPr>
            </a:lvl6pPr>
            <a:lvl7pPr marL="2400300" lvl="6" indent="-257175" rtl="0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  <a:defRPr sz="1350">
                <a:latin typeface="Calibri"/>
                <a:ea typeface="Calibri"/>
                <a:cs typeface="Calibri"/>
                <a:sym typeface="Calibri"/>
              </a:defRPr>
            </a:lvl7pPr>
            <a:lvl8pPr marL="2743200" lvl="7" indent="-257175" rtl="0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○"/>
              <a:defRPr sz="1350">
                <a:latin typeface="Calibri"/>
                <a:ea typeface="Calibri"/>
                <a:cs typeface="Calibri"/>
                <a:sym typeface="Calibri"/>
              </a:defRPr>
            </a:lvl8pPr>
            <a:lvl9pPr marL="3086100" lvl="8" indent="-257175" rtl="0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■"/>
              <a:defRPr sz="1350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42900" y="205978"/>
            <a:ext cx="61722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27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27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27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27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27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27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27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27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27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42900" y="1200150"/>
            <a:ext cx="2995875" cy="3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342900" lvl="0" indent="-314325" rtl="0">
              <a:spcBef>
                <a:spcPts val="450"/>
              </a:spcBef>
              <a:spcAft>
                <a:spcPts val="0"/>
              </a:spcAft>
              <a:buSzPts val="3000"/>
              <a:buChar char="●"/>
              <a:defRPr/>
            </a:lvl1pPr>
            <a:lvl2pPr marL="685800" lvl="1" indent="-28575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028700" lvl="2" indent="-28575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371600" lvl="3" indent="-257175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1714500" lvl="4" indent="-257175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350"/>
            </a:lvl5pPr>
            <a:lvl6pPr marL="2057400" lvl="5" indent="-257175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350"/>
            </a:lvl6pPr>
            <a:lvl7pPr marL="2400300" lvl="6" indent="-257175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350"/>
            </a:lvl7pPr>
            <a:lvl8pPr marL="2743200" lvl="7" indent="-257175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350"/>
            </a:lvl8pPr>
            <a:lvl9pPr marL="3086100" lvl="8" indent="-257175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350"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body" idx="2"/>
          </p:nvPr>
        </p:nvSpPr>
        <p:spPr>
          <a:xfrm>
            <a:off x="3519206" y="1200150"/>
            <a:ext cx="2995875" cy="3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342900" lvl="0" indent="-314325" rtl="0">
              <a:spcBef>
                <a:spcPts val="450"/>
              </a:spcBef>
              <a:spcAft>
                <a:spcPts val="0"/>
              </a:spcAft>
              <a:buSzPts val="3000"/>
              <a:buChar char="●"/>
              <a:defRPr/>
            </a:lvl1pPr>
            <a:lvl2pPr marL="685800" lvl="1" indent="-28575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028700" lvl="2" indent="-28575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371600" lvl="3" indent="-257175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1714500" lvl="4" indent="-257175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350"/>
            </a:lvl5pPr>
            <a:lvl6pPr marL="2057400" lvl="5" indent="-257175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350"/>
            </a:lvl6pPr>
            <a:lvl7pPr marL="2400300" lvl="6" indent="-257175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350"/>
            </a:lvl7pPr>
            <a:lvl8pPr marL="2743200" lvl="7" indent="-257175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350"/>
            </a:lvl8pPr>
            <a:lvl9pPr marL="3086100" lvl="8" indent="-257175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35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696713" y="2143050"/>
            <a:ext cx="5464575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BE0712"/>
              </a:buClr>
              <a:buSzPts val="2400"/>
              <a:buFont typeface="Calibri"/>
              <a:buNone/>
              <a:defRPr sz="1800" b="1">
                <a:solidFill>
                  <a:srgbClr val="BE071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27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27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27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27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27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27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27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27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 txBox="1">
            <a:spLocks noGrp="1"/>
          </p:cNvSpPr>
          <p:nvPr>
            <p:ph type="body" idx="1"/>
          </p:nvPr>
        </p:nvSpPr>
        <p:spPr>
          <a:xfrm>
            <a:off x="342900" y="4406309"/>
            <a:ext cx="6172200" cy="5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342900" lvl="0" indent="-257175" algn="ctr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350">
                <a:solidFill>
                  <a:schemeClr val="dk1"/>
                </a:solidFill>
              </a:defRPr>
            </a:lvl1pPr>
            <a:lvl2pPr marL="685800" lvl="1" indent="-25717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350">
                <a:solidFill>
                  <a:schemeClr val="dk1"/>
                </a:solidFill>
              </a:defRPr>
            </a:lvl2pPr>
            <a:lvl3pPr marL="1028700" lvl="2" indent="-25717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350">
                <a:solidFill>
                  <a:schemeClr val="dk1"/>
                </a:solidFill>
              </a:defRPr>
            </a:lvl3pPr>
            <a:lvl4pPr marL="1371600" lvl="3" indent="-25717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350">
                <a:solidFill>
                  <a:schemeClr val="dk1"/>
                </a:solidFill>
              </a:defRPr>
            </a:lvl4pPr>
            <a:lvl5pPr marL="1714500" lvl="4" indent="-25717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350">
                <a:solidFill>
                  <a:schemeClr val="dk1"/>
                </a:solidFill>
              </a:defRPr>
            </a:lvl5pPr>
            <a:lvl6pPr marL="2057400" lvl="5" indent="-25717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350">
                <a:solidFill>
                  <a:schemeClr val="dk1"/>
                </a:solidFill>
              </a:defRPr>
            </a:lvl6pPr>
            <a:lvl7pPr marL="2400300" lvl="6" indent="-25717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350">
                <a:solidFill>
                  <a:schemeClr val="dk1"/>
                </a:solidFill>
              </a:defRPr>
            </a:lvl7pPr>
            <a:lvl8pPr marL="2743200" lvl="7" indent="-25717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350">
                <a:solidFill>
                  <a:schemeClr val="dk1"/>
                </a:solidFill>
              </a:defRPr>
            </a:lvl8pPr>
            <a:lvl9pPr marL="3086100" lvl="8" indent="-25717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35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42900" y="205978"/>
            <a:ext cx="61722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42900" y="1200150"/>
            <a:ext cx="6172200" cy="3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4191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lvl="6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lvl="7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lvl="8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hyperlink" Target="http://datastructur.es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cscircles.cemc.uwaterloo.ca/java_visualize/#code=public+class+PollQuestions+%7B%0A+++public+static+void+main(String%5B%5D+args)+%7B%0A++++++Walrus+a+%3D+new+Walrus(1000,+8.3)%3B++++%0A+++%7D%0A+++%0A+++public+static+class+Walrus+%7B%0A++++++public+int+weight%3B%0A++++++public+double+tuskSize%3B%0A++++++%0A++++++public+Walrus(int+w,+double+ts)+%7B%0A+++++++++weight+%3D+w%3B%0A+++++++++tuskSize+%3D+ts%3B%0A++++++%7D%0A+++%7D%0A%7D&amp;mode=edit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goo.gl/ngsxkq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cscircles.cemc.uwaterloo.ca/java_visualize/#code=public+class+PollQuestions+%7B%0A+++public+static+void+main(String%5B%5D+args)+%7B%0A++++++Walrus+a+%3D+new+Walrus(1000,+8.3)%3B%0A++++++Walrus+b%3B%0A++++++b+%3D+a%3B%0A++++++b.weight+%3D+5%3B%0A++++++System.out.println(a)%3B%0A++++++System.out.println(b)%3B++++++%0A%0A++++++int+x+%3D+5%3B%0A++++++int+y%3B%0A++++++y+%3D+x%3B%0A++++++x+%3D+2%3B%0A++++++System.out.println(%22x+is%3A+%22+%2B+x)%3B%0A++++++System.out.println(%22y+is%3A+%22+%2B+y)%3B++++++%0A+++%7D%0A+++%0A+++public+static+class+Walrus+%7B%0A++++++public+int+weight%3B%0A++++++public+double+tuskSize%3B%0A++++++%0A++++++public+Walrus(int+w,+double+ts)+%7B%0A+++++++++weight+%3D+w%3B%0A+++++++++tuskSize+%3D+ts%3B%0A++++++%7D%0A%0A++++++public+String+toString()+%7B%0A+++++++++return+String.format(%22weight%3A+%25d,+tusk+size%3A+%25.2f%22,+weight,+tuskSize)%3B%0A++++++%7D%0A+++%7D%0A%7D&amp;mode=edit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qnmxD_21DNk" TargetMode="Externa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cscircles.cemc.uwaterloo.ca/java_visualize/#code=public+class+PollQuestions+%7B%0A+++public+static+void+main(String%5B%5D+args%29+%7B%0A++++++int+x+%3D+5%3B%0A++++++int+y%3B%0A++++++y+%3D+x%3B%0A++++++x+%3D+2%3B%0A++++++System.out.println(%22x+is%3A+%22+%2B+x%29%3B%0A++++++System.out.println(%22y+is%3A+%22+%2B+y%29%3B++++++%0A+++%7D%0A%7D&amp;mode=display&amp;curInstr=0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 txBox="1">
            <a:spLocks noGrp="1"/>
          </p:cNvSpPr>
          <p:nvPr>
            <p:ph type="ctrTitle"/>
          </p:nvPr>
        </p:nvSpPr>
        <p:spPr>
          <a:xfrm>
            <a:off x="158569" y="2098894"/>
            <a:ext cx="3904650" cy="588600"/>
          </a:xfrm>
          <a:prstGeom prst="rect">
            <a:avLst/>
          </a:prstGeom>
        </p:spPr>
        <p:txBody>
          <a:bodyPr spcFirstLastPara="1" wrap="square" lIns="68569" tIns="68569" rIns="68569" bIns="68569" anchor="b" anchorCtr="0">
            <a:noAutofit/>
          </a:bodyPr>
          <a:lstStyle/>
          <a:p>
            <a:r>
              <a:rPr lang="en"/>
              <a:t>CS61B: Spring 2018</a:t>
            </a:r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subTitle" idx="1"/>
          </p:nvPr>
        </p:nvSpPr>
        <p:spPr>
          <a:xfrm>
            <a:off x="121444" y="2659331"/>
            <a:ext cx="4324275" cy="1228050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marL="0" indent="0"/>
            <a:r>
              <a:rPr lang="en"/>
              <a:t>Lecture 3: References and Recursion</a:t>
            </a:r>
            <a:endParaRPr/>
          </a:p>
          <a:p>
            <a:pPr marL="342900" indent="-285750">
              <a:buChar char="●"/>
            </a:pPr>
            <a:r>
              <a:rPr lang="en"/>
              <a:t>Primitive Types</a:t>
            </a:r>
            <a:endParaRPr/>
          </a:p>
          <a:p>
            <a:pPr marL="342900" indent="-285750">
              <a:buChar char="●"/>
            </a:pPr>
            <a:r>
              <a:rPr lang="en"/>
              <a:t>Reference Types</a:t>
            </a:r>
            <a:endParaRPr/>
          </a:p>
          <a:p>
            <a:pPr marL="342900" indent="-285750">
              <a:buChar char="●"/>
            </a:pPr>
            <a:r>
              <a:rPr lang="en"/>
              <a:t>Linked Data Structures</a:t>
            </a:r>
            <a:endParaRPr/>
          </a:p>
        </p:txBody>
      </p:sp>
      <p:pic>
        <p:nvPicPr>
          <p:cNvPr id="50" name="Shape 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15100" y="4380546"/>
            <a:ext cx="342900" cy="120017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Shape 51"/>
          <p:cNvSpPr txBox="1"/>
          <p:nvPr/>
        </p:nvSpPr>
        <p:spPr>
          <a:xfrm>
            <a:off x="6433875" y="4238344"/>
            <a:ext cx="491400" cy="1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r>
              <a:rPr lang="en" sz="450" u="sng">
                <a:solidFill>
                  <a:srgbClr val="1155CC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datastructur.es</a:t>
            </a:r>
            <a:endParaRPr sz="45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2" name="Shape 52"/>
          <p:cNvGrpSpPr/>
          <p:nvPr/>
        </p:nvGrpSpPr>
        <p:grpSpPr>
          <a:xfrm>
            <a:off x="3867694" y="872288"/>
            <a:ext cx="2566181" cy="1442628"/>
            <a:chOff x="5156925" y="305800"/>
            <a:chExt cx="3421575" cy="1923504"/>
          </a:xfrm>
        </p:grpSpPr>
        <p:pic>
          <p:nvPicPr>
            <p:cNvPr id="53" name="Shape 5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156925" y="305800"/>
              <a:ext cx="3421575" cy="192350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4" name="Shape 54"/>
            <p:cNvSpPr txBox="1"/>
            <p:nvPr/>
          </p:nvSpPr>
          <p:spPr>
            <a:xfrm>
              <a:off x="5447625" y="1307450"/>
              <a:ext cx="1006800" cy="207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algn="ctr"/>
              <a:r>
                <a:rPr lang="en" sz="1050">
                  <a:latin typeface="Lato Black"/>
                  <a:ea typeface="Lato Black"/>
                  <a:cs typeface="Lato Black"/>
                  <a:sym typeface="Lato Black"/>
                </a:rPr>
                <a:t>Josh Hug?</a:t>
              </a:r>
              <a:endParaRPr sz="1050">
                <a:latin typeface="Lato Black"/>
                <a:ea typeface="Lato Black"/>
                <a:cs typeface="Lato Black"/>
                <a:sym typeface="Lato Black"/>
              </a:endParaRPr>
            </a:p>
          </p:txBody>
        </p:sp>
        <p:pic>
          <p:nvPicPr>
            <p:cNvPr id="55" name="Shape 55"/>
            <p:cNvPicPr preferRelativeResize="0"/>
            <p:nvPr/>
          </p:nvPicPr>
          <p:blipFill rotWithShape="1">
            <a:blip r:embed="rId6">
              <a:alphaModFix/>
            </a:blip>
            <a:srcRect t="11760" b="22167"/>
            <a:stretch/>
          </p:blipFill>
          <p:spPr>
            <a:xfrm rot="-1424765">
              <a:off x="6968012" y="428164"/>
              <a:ext cx="766849" cy="7569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 txBox="1">
            <a:spLocks noGrp="1"/>
          </p:cNvSpPr>
          <p:nvPr>
            <p:ph type="title"/>
          </p:nvPr>
        </p:nvSpPr>
        <p:spPr>
          <a:xfrm>
            <a:off x="125100" y="712313"/>
            <a:ext cx="6172200" cy="371475"/>
          </a:xfrm>
          <a:prstGeom prst="rect">
            <a:avLst/>
          </a:prstGeom>
        </p:spPr>
        <p:txBody>
          <a:bodyPr spcFirstLastPara="1" wrap="square" lIns="68569" tIns="68569" rIns="68569" bIns="68569" anchor="b" anchorCtr="0">
            <a:noAutofit/>
          </a:bodyPr>
          <a:lstStyle/>
          <a:p>
            <a:r>
              <a:rPr lang="en"/>
              <a:t>Class Instantiations</a:t>
            </a:r>
            <a:endParaRPr/>
          </a:p>
        </p:txBody>
      </p:sp>
      <p:sp>
        <p:nvSpPr>
          <p:cNvPr id="161" name="Shape 161"/>
          <p:cNvSpPr txBox="1">
            <a:spLocks noGrp="1"/>
          </p:cNvSpPr>
          <p:nvPr>
            <p:ph type="body" idx="1"/>
          </p:nvPr>
        </p:nvSpPr>
        <p:spPr>
          <a:xfrm>
            <a:off x="182250" y="1060313"/>
            <a:ext cx="6332850" cy="3240225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marL="0" indent="0">
              <a:buNone/>
            </a:pPr>
            <a:r>
              <a:rPr lang="en"/>
              <a:t>When we instantiate an Object (e.g. Dog, Walrus, Planet):</a:t>
            </a:r>
            <a:endParaRPr/>
          </a:p>
          <a:p>
            <a:r>
              <a:rPr lang="en"/>
              <a:t>Java first allocates a box of bits for each instance variable of the class and fills them with a default value (e.g. 0, null).</a:t>
            </a:r>
            <a:endParaRPr/>
          </a:p>
          <a:p>
            <a:pPr>
              <a:spcBef>
                <a:spcPts val="0"/>
              </a:spcBef>
            </a:pPr>
            <a:r>
              <a:rPr lang="en"/>
              <a:t>The constructor then usually fills every such box with some other value.</a:t>
            </a:r>
            <a:endParaRPr/>
          </a:p>
        </p:txBody>
      </p:sp>
      <p:pic>
        <p:nvPicPr>
          <p:cNvPr id="162" name="Shape 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90294" y="3122662"/>
            <a:ext cx="1100138" cy="814388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Shape 163"/>
          <p:cNvSpPr txBox="1"/>
          <p:nvPr/>
        </p:nvSpPr>
        <p:spPr>
          <a:xfrm>
            <a:off x="114300" y="2264219"/>
            <a:ext cx="3862800" cy="21114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" sz="1425" b="1">
                <a:solidFill>
                  <a:srgbClr val="9C20EE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public static class</a:t>
            </a:r>
            <a:r>
              <a:rPr lang="en" sz="1425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Walrus {</a:t>
            </a:r>
            <a:endParaRPr sz="1425">
              <a:solidFill>
                <a:schemeClr val="dk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>
              <a:buClr>
                <a:schemeClr val="dk1"/>
              </a:buClr>
              <a:buSzPts val="1100"/>
            </a:pPr>
            <a:r>
              <a:rPr lang="en" sz="1425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" sz="1425" b="1">
                <a:solidFill>
                  <a:srgbClr val="9C20EE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" sz="1425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425">
                <a:solidFill>
                  <a:srgbClr val="208920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" sz="1425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weight;</a:t>
            </a:r>
            <a:endParaRPr sz="1425">
              <a:solidFill>
                <a:schemeClr val="dk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>
              <a:buClr>
                <a:schemeClr val="dk1"/>
              </a:buClr>
              <a:buSzPts val="1100"/>
            </a:pPr>
            <a:r>
              <a:rPr lang="en" sz="1425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" sz="1425" b="1">
                <a:solidFill>
                  <a:srgbClr val="9C20EE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" sz="1425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425">
                <a:solidFill>
                  <a:srgbClr val="208920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double</a:t>
            </a:r>
            <a:r>
              <a:rPr lang="en" sz="1425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tuskSize;</a:t>
            </a:r>
            <a:endParaRPr sz="1425">
              <a:solidFill>
                <a:schemeClr val="dk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>
              <a:buClr>
                <a:schemeClr val="dk1"/>
              </a:buClr>
              <a:buSzPts val="1100"/>
            </a:pPr>
            <a:r>
              <a:rPr lang="en" sz="1425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1425">
              <a:solidFill>
                <a:schemeClr val="dk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>
              <a:buClr>
                <a:schemeClr val="dk1"/>
              </a:buClr>
              <a:buSzPts val="1100"/>
            </a:pPr>
            <a:r>
              <a:rPr lang="en" sz="1425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" sz="1425" b="1">
                <a:solidFill>
                  <a:srgbClr val="9C20EE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" sz="1425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Walrus(</a:t>
            </a:r>
            <a:r>
              <a:rPr lang="en" sz="1425">
                <a:solidFill>
                  <a:srgbClr val="208920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" sz="1425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w, </a:t>
            </a:r>
            <a:r>
              <a:rPr lang="en" sz="1425">
                <a:solidFill>
                  <a:srgbClr val="208920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double</a:t>
            </a:r>
            <a:r>
              <a:rPr lang="en" sz="1425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ts) {</a:t>
            </a:r>
            <a:endParaRPr sz="1425">
              <a:solidFill>
                <a:schemeClr val="dk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>
              <a:buClr>
                <a:schemeClr val="dk1"/>
              </a:buClr>
              <a:buSzPts val="1100"/>
            </a:pPr>
            <a:r>
              <a:rPr lang="en" sz="1425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  	   weight = w;</a:t>
            </a:r>
            <a:endParaRPr sz="1425">
              <a:solidFill>
                <a:schemeClr val="dk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>
              <a:buClr>
                <a:schemeClr val="dk1"/>
              </a:buClr>
              <a:buSzPts val="1100"/>
            </a:pPr>
            <a:r>
              <a:rPr lang="en" sz="1425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  	   tuskSize = ts;</a:t>
            </a:r>
            <a:endParaRPr sz="1425">
              <a:solidFill>
                <a:schemeClr val="dk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>
              <a:buClr>
                <a:schemeClr val="dk1"/>
              </a:buClr>
              <a:buSzPts val="1100"/>
            </a:pPr>
            <a:r>
              <a:rPr lang="en" sz="1425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	}</a:t>
            </a:r>
            <a:endParaRPr sz="1425">
              <a:solidFill>
                <a:schemeClr val="dk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>
              <a:buClr>
                <a:schemeClr val="dk1"/>
              </a:buClr>
              <a:buSzPts val="1100"/>
            </a:pPr>
            <a:r>
              <a:rPr lang="en" sz="1425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425" b="1">
              <a:solidFill>
                <a:srgbClr val="9C20EE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164" name="Shape 164"/>
          <p:cNvGrpSpPr/>
          <p:nvPr/>
        </p:nvGrpSpPr>
        <p:grpSpPr>
          <a:xfrm>
            <a:off x="4127941" y="2445549"/>
            <a:ext cx="2568938" cy="371475"/>
            <a:chOff x="5503921" y="2403482"/>
            <a:chExt cx="3425250" cy="495300"/>
          </a:xfrm>
        </p:grpSpPr>
        <p:sp>
          <p:nvSpPr>
            <p:cNvPr id="165" name="Shape 165"/>
            <p:cNvSpPr txBox="1"/>
            <p:nvPr/>
          </p:nvSpPr>
          <p:spPr>
            <a:xfrm>
              <a:off x="5721271" y="2403482"/>
              <a:ext cx="3207900" cy="495300"/>
            </a:xfrm>
            <a:prstGeom prst="rect">
              <a:avLst/>
            </a:prstGeom>
            <a:solidFill>
              <a:srgbClr val="EFEFE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68569" rIns="68569" bIns="68569" anchor="t" anchorCtr="0">
              <a:noAutofit/>
            </a:bodyPr>
            <a:lstStyle/>
            <a:p>
              <a:r>
                <a:rPr lang="en" sz="1425" b="1">
                  <a:solidFill>
                    <a:srgbClr val="9C20EE"/>
                  </a:solidFill>
                  <a:highlight>
                    <a:srgbClr val="EFEFEF"/>
                  </a:highlight>
                  <a:latin typeface="Consolas"/>
                  <a:ea typeface="Consolas"/>
                  <a:cs typeface="Consolas"/>
                  <a:sym typeface="Consolas"/>
                </a:rPr>
                <a:t>new</a:t>
              </a:r>
              <a:r>
                <a:rPr lang="en" sz="1425">
                  <a:solidFill>
                    <a:schemeClr val="dk1"/>
                  </a:solidFill>
                  <a:highlight>
                    <a:srgbClr val="EFEFEF"/>
                  </a:highlight>
                  <a:latin typeface="Consolas"/>
                  <a:ea typeface="Consolas"/>
                  <a:cs typeface="Consolas"/>
                  <a:sym typeface="Consolas"/>
                </a:rPr>
                <a:t> Walrus(1000, 8.3);</a:t>
              </a:r>
              <a:endParaRPr sz="1425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endParaRPr>
            </a:p>
            <a:p>
              <a:endParaRPr sz="1425">
                <a:solidFill>
                  <a:srgbClr val="208920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cxnSp>
          <p:nvCxnSpPr>
            <p:cNvPr id="166" name="Shape 166"/>
            <p:cNvCxnSpPr/>
            <p:nvPr/>
          </p:nvCxnSpPr>
          <p:spPr>
            <a:xfrm>
              <a:off x="5503921" y="2669120"/>
              <a:ext cx="286200" cy="0"/>
            </a:xfrm>
            <a:prstGeom prst="straightConnector1">
              <a:avLst/>
            </a:prstGeom>
            <a:noFill/>
            <a:ln w="9525" cap="flat" cmpd="sng">
              <a:solidFill>
                <a:srgbClr val="BE071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167" name="Shape 167"/>
          <p:cNvGrpSpPr/>
          <p:nvPr/>
        </p:nvGrpSpPr>
        <p:grpSpPr>
          <a:xfrm>
            <a:off x="4299535" y="3272863"/>
            <a:ext cx="682875" cy="555035"/>
            <a:chOff x="5732713" y="3506567"/>
            <a:chExt cx="910500" cy="740046"/>
          </a:xfrm>
        </p:grpSpPr>
        <p:sp>
          <p:nvSpPr>
            <p:cNvPr id="168" name="Shape 168"/>
            <p:cNvSpPr/>
            <p:nvPr/>
          </p:nvSpPr>
          <p:spPr>
            <a:xfrm>
              <a:off x="6421575" y="3559375"/>
              <a:ext cx="126900" cy="316800"/>
            </a:xfrm>
            <a:prstGeom prst="leftBrace">
              <a:avLst>
                <a:gd name="adj1" fmla="val 8333"/>
                <a:gd name="adj2" fmla="val 50000"/>
              </a:avLst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169" name="Shape 169"/>
            <p:cNvSpPr/>
            <p:nvPr/>
          </p:nvSpPr>
          <p:spPr>
            <a:xfrm>
              <a:off x="6423844" y="3929813"/>
              <a:ext cx="126900" cy="316800"/>
            </a:xfrm>
            <a:prstGeom prst="leftBrace">
              <a:avLst>
                <a:gd name="adj1" fmla="val 8333"/>
                <a:gd name="adj2" fmla="val 50000"/>
              </a:avLst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170" name="Shape 170"/>
            <p:cNvSpPr txBox="1"/>
            <p:nvPr/>
          </p:nvSpPr>
          <p:spPr>
            <a:xfrm>
              <a:off x="5732713" y="3506567"/>
              <a:ext cx="910500" cy="23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69" tIns="68569" rIns="68569" bIns="68569" anchor="t" anchorCtr="0">
              <a:noAutofit/>
            </a:bodyPr>
            <a:lstStyle/>
            <a:p>
              <a:r>
                <a:rPr lang="en" sz="1050"/>
                <a:t>32 bits</a:t>
              </a:r>
              <a:endParaRPr sz="1050"/>
            </a:p>
          </p:txBody>
        </p:sp>
        <p:sp>
          <p:nvSpPr>
            <p:cNvPr id="171" name="Shape 171"/>
            <p:cNvSpPr txBox="1"/>
            <p:nvPr/>
          </p:nvSpPr>
          <p:spPr>
            <a:xfrm>
              <a:off x="5732713" y="3879274"/>
              <a:ext cx="910500" cy="23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69" tIns="68569" rIns="68569" bIns="68569" anchor="t" anchorCtr="0">
              <a:noAutofit/>
            </a:bodyPr>
            <a:lstStyle/>
            <a:p>
              <a:r>
                <a:rPr lang="en" sz="1050"/>
                <a:t>64 bits</a:t>
              </a:r>
              <a:endParaRPr sz="1050"/>
            </a:p>
          </p:txBody>
        </p:sp>
      </p:grpSp>
      <p:sp>
        <p:nvSpPr>
          <p:cNvPr id="172" name="Shape 172"/>
          <p:cNvSpPr txBox="1"/>
          <p:nvPr/>
        </p:nvSpPr>
        <p:spPr>
          <a:xfrm>
            <a:off x="4990294" y="2817019"/>
            <a:ext cx="798975" cy="245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r>
              <a:rPr lang="en" sz="1050" u="sng">
                <a:solidFill>
                  <a:schemeClr val="hlink"/>
                </a:solidFill>
                <a:hlinkClick r:id="rId4"/>
              </a:rPr>
              <a:t>Demo Link</a:t>
            </a:r>
            <a:endParaRPr sz="105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 txBox="1">
            <a:spLocks noGrp="1"/>
          </p:cNvSpPr>
          <p:nvPr>
            <p:ph type="title"/>
          </p:nvPr>
        </p:nvSpPr>
        <p:spPr>
          <a:xfrm>
            <a:off x="125100" y="712313"/>
            <a:ext cx="6172200" cy="371475"/>
          </a:xfrm>
          <a:prstGeom prst="rect">
            <a:avLst/>
          </a:prstGeom>
        </p:spPr>
        <p:txBody>
          <a:bodyPr spcFirstLastPara="1" wrap="square" lIns="68569" tIns="68569" rIns="68569" bIns="68569" anchor="b" anchorCtr="0">
            <a:noAutofit/>
          </a:bodyPr>
          <a:lstStyle/>
          <a:p>
            <a:r>
              <a:rPr lang="en"/>
              <a:t>Class Instantiations</a:t>
            </a:r>
            <a:endParaRPr/>
          </a:p>
        </p:txBody>
      </p:sp>
      <p:sp>
        <p:nvSpPr>
          <p:cNvPr id="178" name="Shape 178"/>
          <p:cNvSpPr txBox="1">
            <a:spLocks noGrp="1"/>
          </p:cNvSpPr>
          <p:nvPr>
            <p:ph type="body" idx="1"/>
          </p:nvPr>
        </p:nvSpPr>
        <p:spPr>
          <a:xfrm>
            <a:off x="182250" y="1060313"/>
            <a:ext cx="6332850" cy="3240225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marL="0" indent="0">
              <a:buNone/>
            </a:pPr>
            <a:r>
              <a:rPr lang="en"/>
              <a:t>When we instantiate an Object (e.g. Dog, Walrus, Planet):</a:t>
            </a:r>
            <a:endParaRPr/>
          </a:p>
          <a:p>
            <a:r>
              <a:rPr lang="en"/>
              <a:t>Java first allocates a box of bits for each instance variable of the class and fills them with a default value (e.g. 0, null).</a:t>
            </a:r>
            <a:endParaRPr/>
          </a:p>
          <a:p>
            <a:pPr>
              <a:spcBef>
                <a:spcPts val="0"/>
              </a:spcBef>
            </a:pPr>
            <a:r>
              <a:rPr lang="en"/>
              <a:t>The constructor then usually fills every such box with some other value.</a:t>
            </a:r>
            <a:endParaRPr/>
          </a:p>
        </p:txBody>
      </p:sp>
      <p:pic>
        <p:nvPicPr>
          <p:cNvPr id="179" name="Shape 1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90294" y="3122662"/>
            <a:ext cx="1100138" cy="81438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0" name="Shape 180"/>
          <p:cNvGrpSpPr/>
          <p:nvPr/>
        </p:nvGrpSpPr>
        <p:grpSpPr>
          <a:xfrm>
            <a:off x="4127941" y="2445549"/>
            <a:ext cx="2568938" cy="371475"/>
            <a:chOff x="5503921" y="2403482"/>
            <a:chExt cx="3425250" cy="495300"/>
          </a:xfrm>
        </p:grpSpPr>
        <p:sp>
          <p:nvSpPr>
            <p:cNvPr id="181" name="Shape 181"/>
            <p:cNvSpPr txBox="1"/>
            <p:nvPr/>
          </p:nvSpPr>
          <p:spPr>
            <a:xfrm>
              <a:off x="5721271" y="2403482"/>
              <a:ext cx="3207900" cy="495300"/>
            </a:xfrm>
            <a:prstGeom prst="rect">
              <a:avLst/>
            </a:prstGeom>
            <a:solidFill>
              <a:srgbClr val="EFEFE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68569" rIns="68569" bIns="68569" anchor="t" anchorCtr="0">
              <a:noAutofit/>
            </a:bodyPr>
            <a:lstStyle/>
            <a:p>
              <a:r>
                <a:rPr lang="en" sz="1425" b="1">
                  <a:solidFill>
                    <a:srgbClr val="9C20EE"/>
                  </a:solidFill>
                  <a:highlight>
                    <a:srgbClr val="EFEFEF"/>
                  </a:highlight>
                  <a:latin typeface="Consolas"/>
                  <a:ea typeface="Consolas"/>
                  <a:cs typeface="Consolas"/>
                  <a:sym typeface="Consolas"/>
                </a:rPr>
                <a:t>new</a:t>
              </a:r>
              <a:r>
                <a:rPr lang="en" sz="1425">
                  <a:solidFill>
                    <a:schemeClr val="dk1"/>
                  </a:solidFill>
                  <a:highlight>
                    <a:srgbClr val="EFEFEF"/>
                  </a:highlight>
                  <a:latin typeface="Consolas"/>
                  <a:ea typeface="Consolas"/>
                  <a:cs typeface="Consolas"/>
                  <a:sym typeface="Consolas"/>
                </a:rPr>
                <a:t> Walrus(1000, 8.3);</a:t>
              </a:r>
              <a:endParaRPr sz="1425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endParaRPr>
            </a:p>
            <a:p>
              <a:endParaRPr sz="1425">
                <a:solidFill>
                  <a:srgbClr val="208920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cxnSp>
          <p:nvCxnSpPr>
            <p:cNvPr id="182" name="Shape 182"/>
            <p:cNvCxnSpPr/>
            <p:nvPr/>
          </p:nvCxnSpPr>
          <p:spPr>
            <a:xfrm>
              <a:off x="5503921" y="2669120"/>
              <a:ext cx="286200" cy="0"/>
            </a:xfrm>
            <a:prstGeom prst="straightConnector1">
              <a:avLst/>
            </a:prstGeom>
            <a:noFill/>
            <a:ln w="9525" cap="flat" cmpd="sng">
              <a:solidFill>
                <a:srgbClr val="BE071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183" name="Shape 183"/>
          <p:cNvGrpSpPr/>
          <p:nvPr/>
        </p:nvGrpSpPr>
        <p:grpSpPr>
          <a:xfrm>
            <a:off x="4299535" y="3272863"/>
            <a:ext cx="682875" cy="555035"/>
            <a:chOff x="5732713" y="3506567"/>
            <a:chExt cx="910500" cy="740046"/>
          </a:xfrm>
        </p:grpSpPr>
        <p:sp>
          <p:nvSpPr>
            <p:cNvPr id="184" name="Shape 184"/>
            <p:cNvSpPr/>
            <p:nvPr/>
          </p:nvSpPr>
          <p:spPr>
            <a:xfrm>
              <a:off x="6421575" y="3559375"/>
              <a:ext cx="126900" cy="316800"/>
            </a:xfrm>
            <a:prstGeom prst="leftBrace">
              <a:avLst>
                <a:gd name="adj1" fmla="val 8333"/>
                <a:gd name="adj2" fmla="val 50000"/>
              </a:avLst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185" name="Shape 185"/>
            <p:cNvSpPr/>
            <p:nvPr/>
          </p:nvSpPr>
          <p:spPr>
            <a:xfrm>
              <a:off x="6423844" y="3929813"/>
              <a:ext cx="126900" cy="316800"/>
            </a:xfrm>
            <a:prstGeom prst="leftBrace">
              <a:avLst>
                <a:gd name="adj1" fmla="val 8333"/>
                <a:gd name="adj2" fmla="val 50000"/>
              </a:avLst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186" name="Shape 186"/>
            <p:cNvSpPr txBox="1"/>
            <p:nvPr/>
          </p:nvSpPr>
          <p:spPr>
            <a:xfrm>
              <a:off x="5732713" y="3506567"/>
              <a:ext cx="910500" cy="23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69" tIns="68569" rIns="68569" bIns="68569" anchor="t" anchorCtr="0">
              <a:noAutofit/>
            </a:bodyPr>
            <a:lstStyle/>
            <a:p>
              <a:r>
                <a:rPr lang="en" sz="1050"/>
                <a:t>32 bits</a:t>
              </a:r>
              <a:endParaRPr sz="1050"/>
            </a:p>
          </p:txBody>
        </p:sp>
        <p:sp>
          <p:nvSpPr>
            <p:cNvPr id="187" name="Shape 187"/>
            <p:cNvSpPr txBox="1"/>
            <p:nvPr/>
          </p:nvSpPr>
          <p:spPr>
            <a:xfrm>
              <a:off x="5732713" y="3879274"/>
              <a:ext cx="910500" cy="23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69" tIns="68569" rIns="68569" bIns="68569" anchor="t" anchorCtr="0">
              <a:noAutofit/>
            </a:bodyPr>
            <a:lstStyle/>
            <a:p>
              <a:r>
                <a:rPr lang="en" sz="1050"/>
                <a:t>64 bits</a:t>
              </a:r>
              <a:endParaRPr sz="1050"/>
            </a:p>
          </p:txBody>
        </p:sp>
      </p:grpSp>
      <p:sp>
        <p:nvSpPr>
          <p:cNvPr id="188" name="Shape 188"/>
          <p:cNvSpPr txBox="1"/>
          <p:nvPr/>
        </p:nvSpPr>
        <p:spPr>
          <a:xfrm>
            <a:off x="209606" y="2302594"/>
            <a:ext cx="3465675" cy="20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r>
              <a:rPr lang="en" sz="10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....</a:t>
            </a:r>
            <a:r>
              <a:rPr lang="en" sz="1050">
                <a:latin typeface="Consolas"/>
                <a:ea typeface="Consolas"/>
                <a:cs typeface="Consolas"/>
                <a:sym typeface="Consolas"/>
              </a:rPr>
              <a:t>0000000000000000000000000000</a:t>
            </a:r>
            <a:r>
              <a:rPr lang="en" sz="10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00000000000000000000000000000000000000000000000000000000000000000000000000000000000000000000000000000000000000000000000</a:t>
            </a:r>
            <a:r>
              <a:rPr lang="en" sz="1050">
                <a:solidFill>
                  <a:srgbClr val="208920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00000000000000000000001111101000</a:t>
            </a:r>
            <a:r>
              <a:rPr lang="en" sz="1050">
                <a:solidFill>
                  <a:srgbClr val="1072BD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0100000000100000100110011001100110011001100110011001100110011010</a:t>
            </a:r>
            <a:r>
              <a:rPr lang="en" sz="10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....</a:t>
            </a:r>
            <a:endParaRPr sz="10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89" name="Shape 189"/>
          <p:cNvSpPr txBox="1"/>
          <p:nvPr/>
        </p:nvSpPr>
        <p:spPr>
          <a:xfrm>
            <a:off x="3679144" y="3922350"/>
            <a:ext cx="2192625" cy="245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r>
              <a:rPr lang="en" sz="1050">
                <a:latin typeface="Calibri"/>
                <a:ea typeface="Calibri"/>
                <a:cs typeface="Calibri"/>
                <a:sym typeface="Calibri"/>
              </a:rPr>
              <a:t>Green is </a:t>
            </a:r>
            <a:r>
              <a:rPr lang="en" sz="1050">
                <a:solidFill>
                  <a:srgbClr val="208920"/>
                </a:solidFill>
                <a:highlight>
                  <a:srgbClr val="EFEFEF"/>
                </a:highlight>
                <a:latin typeface="Calibri"/>
                <a:ea typeface="Calibri"/>
                <a:cs typeface="Calibri"/>
                <a:sym typeface="Calibri"/>
              </a:rPr>
              <a:t>weight</a:t>
            </a:r>
            <a:r>
              <a:rPr lang="en" sz="1050">
                <a:latin typeface="Calibri"/>
                <a:ea typeface="Calibri"/>
                <a:cs typeface="Calibri"/>
                <a:sym typeface="Calibri"/>
              </a:rPr>
              <a:t>, blue is </a:t>
            </a:r>
            <a:r>
              <a:rPr lang="en" sz="1050">
                <a:solidFill>
                  <a:srgbClr val="1072BD"/>
                </a:solidFill>
                <a:highlight>
                  <a:srgbClr val="EFEFEF"/>
                </a:highlight>
                <a:latin typeface="Calibri"/>
                <a:ea typeface="Calibri"/>
                <a:cs typeface="Calibri"/>
                <a:sym typeface="Calibri"/>
              </a:rPr>
              <a:t>tuskSize</a:t>
            </a:r>
            <a:r>
              <a:rPr lang="en" sz="1050">
                <a:latin typeface="Calibri"/>
                <a:ea typeface="Calibri"/>
                <a:cs typeface="Calibri"/>
                <a:sym typeface="Calibri"/>
              </a:rPr>
              <a:t>.</a:t>
            </a:r>
            <a:endParaRPr sz="105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Shape 190"/>
          <p:cNvSpPr txBox="1"/>
          <p:nvPr/>
        </p:nvSpPr>
        <p:spPr>
          <a:xfrm>
            <a:off x="3525825" y="4213069"/>
            <a:ext cx="3279375" cy="2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r>
              <a:rPr lang="en" sz="1050">
                <a:latin typeface="Calibri"/>
                <a:ea typeface="Calibri"/>
                <a:cs typeface="Calibri"/>
                <a:sym typeface="Calibri"/>
              </a:rPr>
              <a:t>(In reality, total Walrus size is slightly larger than 96 bits.)</a:t>
            </a:r>
            <a:endParaRPr sz="105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title"/>
          </p:nvPr>
        </p:nvSpPr>
        <p:spPr>
          <a:xfrm>
            <a:off x="125100" y="712313"/>
            <a:ext cx="6172200" cy="371475"/>
          </a:xfrm>
          <a:prstGeom prst="rect">
            <a:avLst/>
          </a:prstGeom>
        </p:spPr>
        <p:txBody>
          <a:bodyPr spcFirstLastPara="1" wrap="square" lIns="68569" tIns="68569" rIns="68569" bIns="68569" anchor="b" anchorCtr="0">
            <a:noAutofit/>
          </a:bodyPr>
          <a:lstStyle/>
          <a:p>
            <a:r>
              <a:rPr lang="en"/>
              <a:t>Class Instantiations</a:t>
            </a:r>
            <a:endParaRPr/>
          </a:p>
        </p:txBody>
      </p:sp>
      <p:sp>
        <p:nvSpPr>
          <p:cNvPr id="196" name="Shape 196"/>
          <p:cNvSpPr txBox="1">
            <a:spLocks noGrp="1"/>
          </p:cNvSpPr>
          <p:nvPr>
            <p:ph type="body" idx="1"/>
          </p:nvPr>
        </p:nvSpPr>
        <p:spPr>
          <a:xfrm>
            <a:off x="182250" y="1060313"/>
            <a:ext cx="6332850" cy="3240225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marL="0" indent="0">
              <a:buNone/>
            </a:pPr>
            <a:r>
              <a:rPr lang="en"/>
              <a:t>Can think of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"/>
              <a:t> as returning the address of the newly created object.</a:t>
            </a:r>
            <a:endParaRPr/>
          </a:p>
          <a:p>
            <a:r>
              <a:rPr lang="en"/>
              <a:t>Addresses in Java are 64 bits.</a:t>
            </a:r>
            <a:endParaRPr/>
          </a:p>
          <a:p>
            <a:pPr>
              <a:spcBef>
                <a:spcPts val="0"/>
              </a:spcBef>
            </a:pPr>
            <a:r>
              <a:rPr lang="en"/>
              <a:t>Example (rough picture): If object is created in memory location 2384723423, then new returns 2384723423.</a:t>
            </a:r>
            <a:endParaRPr/>
          </a:p>
        </p:txBody>
      </p:sp>
      <p:pic>
        <p:nvPicPr>
          <p:cNvPr id="197" name="Shape 1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90294" y="3408412"/>
            <a:ext cx="1100138" cy="81438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8" name="Shape 198"/>
          <p:cNvGrpSpPr/>
          <p:nvPr/>
        </p:nvGrpSpPr>
        <p:grpSpPr>
          <a:xfrm>
            <a:off x="4299535" y="3558613"/>
            <a:ext cx="682875" cy="555035"/>
            <a:chOff x="5732713" y="3506567"/>
            <a:chExt cx="910500" cy="740046"/>
          </a:xfrm>
        </p:grpSpPr>
        <p:sp>
          <p:nvSpPr>
            <p:cNvPr id="199" name="Shape 199"/>
            <p:cNvSpPr/>
            <p:nvPr/>
          </p:nvSpPr>
          <p:spPr>
            <a:xfrm>
              <a:off x="6421575" y="3559375"/>
              <a:ext cx="126900" cy="316800"/>
            </a:xfrm>
            <a:prstGeom prst="leftBrace">
              <a:avLst>
                <a:gd name="adj1" fmla="val 8333"/>
                <a:gd name="adj2" fmla="val 50000"/>
              </a:avLst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200" name="Shape 200"/>
            <p:cNvSpPr/>
            <p:nvPr/>
          </p:nvSpPr>
          <p:spPr>
            <a:xfrm>
              <a:off x="6423844" y="3929813"/>
              <a:ext cx="126900" cy="316800"/>
            </a:xfrm>
            <a:prstGeom prst="leftBrace">
              <a:avLst>
                <a:gd name="adj1" fmla="val 8333"/>
                <a:gd name="adj2" fmla="val 50000"/>
              </a:avLst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201" name="Shape 201"/>
            <p:cNvSpPr txBox="1"/>
            <p:nvPr/>
          </p:nvSpPr>
          <p:spPr>
            <a:xfrm>
              <a:off x="5732713" y="3506567"/>
              <a:ext cx="910500" cy="23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69" tIns="68569" rIns="68569" bIns="68569" anchor="t" anchorCtr="0">
              <a:noAutofit/>
            </a:bodyPr>
            <a:lstStyle/>
            <a:p>
              <a:r>
                <a:rPr lang="en" sz="1050"/>
                <a:t>32 bits</a:t>
              </a:r>
              <a:endParaRPr sz="1050"/>
            </a:p>
          </p:txBody>
        </p:sp>
        <p:sp>
          <p:nvSpPr>
            <p:cNvPr id="202" name="Shape 202"/>
            <p:cNvSpPr txBox="1"/>
            <p:nvPr/>
          </p:nvSpPr>
          <p:spPr>
            <a:xfrm>
              <a:off x="5732713" y="3879274"/>
              <a:ext cx="910500" cy="23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69" tIns="68569" rIns="68569" bIns="68569" anchor="t" anchorCtr="0">
              <a:noAutofit/>
            </a:bodyPr>
            <a:lstStyle/>
            <a:p>
              <a:r>
                <a:rPr lang="en" sz="1050"/>
                <a:t>64 bits</a:t>
              </a:r>
              <a:endParaRPr sz="1050"/>
            </a:p>
          </p:txBody>
        </p:sp>
      </p:grpSp>
      <p:sp>
        <p:nvSpPr>
          <p:cNvPr id="203" name="Shape 203"/>
          <p:cNvSpPr txBox="1"/>
          <p:nvPr/>
        </p:nvSpPr>
        <p:spPr>
          <a:xfrm>
            <a:off x="3930072" y="2708368"/>
            <a:ext cx="2405925" cy="371475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r>
              <a:rPr lang="en" sz="1425" b="1">
                <a:solidFill>
                  <a:srgbClr val="9C20EE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" sz="1425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Walrus(1000, 8.3);</a:t>
            </a:r>
            <a:endParaRPr sz="1425">
              <a:solidFill>
                <a:schemeClr val="dk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endParaRPr sz="1425">
              <a:solidFill>
                <a:srgbClr val="208920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04" name="Shape 204"/>
          <p:cNvSpPr/>
          <p:nvPr/>
        </p:nvSpPr>
        <p:spPr>
          <a:xfrm>
            <a:off x="5355675" y="2281013"/>
            <a:ext cx="1311750" cy="371475"/>
          </a:xfrm>
          <a:prstGeom prst="wedgeRoundRectCallout">
            <a:avLst>
              <a:gd name="adj1" fmla="val -20833"/>
              <a:gd name="adj2" fmla="val 62500"/>
              <a:gd name="adj3" fmla="val 0"/>
            </a:avLst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b" anchorCtr="0">
            <a:noAutofit/>
          </a:bodyPr>
          <a:lstStyle/>
          <a:p>
            <a:pPr algn="ctr">
              <a:spcBef>
                <a:spcPts val="450"/>
              </a:spcBef>
            </a:pPr>
            <a:r>
              <a:rPr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2384723423</a:t>
            </a:r>
            <a:endParaRPr sz="1050"/>
          </a:p>
        </p:txBody>
      </p:sp>
      <p:sp>
        <p:nvSpPr>
          <p:cNvPr id="205" name="Shape 205"/>
          <p:cNvSpPr txBox="1"/>
          <p:nvPr/>
        </p:nvSpPr>
        <p:spPr>
          <a:xfrm>
            <a:off x="209606" y="2302594"/>
            <a:ext cx="3465675" cy="20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r>
              <a:rPr lang="en" sz="10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....</a:t>
            </a:r>
            <a:r>
              <a:rPr lang="en" sz="1050">
                <a:latin typeface="Consolas"/>
                <a:ea typeface="Consolas"/>
                <a:cs typeface="Consolas"/>
                <a:sym typeface="Consolas"/>
              </a:rPr>
              <a:t>0000000000000000000000000000</a:t>
            </a:r>
            <a:r>
              <a:rPr lang="en" sz="10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00000000000000000000000000000000000000000000000000000000000000000000000000000000000000000000000000000000000000000000000</a:t>
            </a:r>
            <a:r>
              <a:rPr lang="en" sz="1050">
                <a:solidFill>
                  <a:srgbClr val="208920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00000000000000000000001111101000</a:t>
            </a:r>
            <a:r>
              <a:rPr lang="en" sz="1050">
                <a:solidFill>
                  <a:srgbClr val="1072BD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0100000000100000100110011001100110011001100110011001100110011010</a:t>
            </a:r>
            <a:r>
              <a:rPr lang="en" sz="10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....</a:t>
            </a:r>
            <a:endParaRPr sz="10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206" name="Shape 206"/>
          <p:cNvCxnSpPr/>
          <p:nvPr/>
        </p:nvCxnSpPr>
        <p:spPr>
          <a:xfrm flipH="1">
            <a:off x="1459238" y="2259919"/>
            <a:ext cx="811125" cy="582075"/>
          </a:xfrm>
          <a:prstGeom prst="straightConnector1">
            <a:avLst/>
          </a:prstGeom>
          <a:noFill/>
          <a:ln w="9525" cap="flat" cmpd="sng">
            <a:solidFill>
              <a:srgbClr val="BE071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07" name="Shape 207"/>
          <p:cNvSpPr txBox="1"/>
          <p:nvPr/>
        </p:nvSpPr>
        <p:spPr>
          <a:xfrm>
            <a:off x="2188744" y="2103919"/>
            <a:ext cx="1684125" cy="218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algn="ctr">
              <a:spcBef>
                <a:spcPts val="450"/>
              </a:spcBef>
            </a:pPr>
            <a:r>
              <a:rPr lang="en" sz="1500">
                <a:solidFill>
                  <a:srgbClr val="BE0712"/>
                </a:solidFill>
                <a:latin typeface="Calibri"/>
                <a:ea typeface="Calibri"/>
                <a:cs typeface="Calibri"/>
                <a:sym typeface="Calibri"/>
              </a:rPr>
              <a:t>2384723423</a:t>
            </a:r>
            <a:r>
              <a:rPr lang="en" sz="1500" baseline="30000">
                <a:solidFill>
                  <a:srgbClr val="BE0712"/>
                </a:solidFill>
                <a:latin typeface="Calibri"/>
                <a:ea typeface="Calibri"/>
                <a:cs typeface="Calibri"/>
                <a:sym typeface="Calibri"/>
              </a:rPr>
              <a:t>th</a:t>
            </a:r>
            <a:r>
              <a:rPr lang="en" sz="1500">
                <a:solidFill>
                  <a:srgbClr val="BE0712"/>
                </a:solidFill>
                <a:latin typeface="Calibri"/>
                <a:ea typeface="Calibri"/>
                <a:cs typeface="Calibri"/>
                <a:sym typeface="Calibri"/>
              </a:rPr>
              <a:t> bit</a:t>
            </a:r>
            <a:endParaRPr sz="1050">
              <a:solidFill>
                <a:srgbClr val="BE0712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 txBox="1">
            <a:spLocks noGrp="1"/>
          </p:cNvSpPr>
          <p:nvPr>
            <p:ph type="title"/>
          </p:nvPr>
        </p:nvSpPr>
        <p:spPr>
          <a:xfrm>
            <a:off x="125100" y="712313"/>
            <a:ext cx="6172200" cy="371475"/>
          </a:xfrm>
          <a:prstGeom prst="rect">
            <a:avLst/>
          </a:prstGeom>
        </p:spPr>
        <p:txBody>
          <a:bodyPr spcFirstLastPara="1" wrap="square" lIns="68569" tIns="68569" rIns="68569" bIns="68569" anchor="b" anchorCtr="0">
            <a:noAutofit/>
          </a:bodyPr>
          <a:lstStyle/>
          <a:p>
            <a:r>
              <a:rPr lang="en"/>
              <a:t>Reference Type Variable Declarations</a:t>
            </a:r>
            <a:endParaRPr/>
          </a:p>
        </p:txBody>
      </p:sp>
      <p:sp>
        <p:nvSpPr>
          <p:cNvPr id="213" name="Shape 213"/>
          <p:cNvSpPr txBox="1">
            <a:spLocks noGrp="1"/>
          </p:cNvSpPr>
          <p:nvPr>
            <p:ph type="body" idx="1"/>
          </p:nvPr>
        </p:nvSpPr>
        <p:spPr>
          <a:xfrm>
            <a:off x="182250" y="1060313"/>
            <a:ext cx="6570450" cy="1411425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marL="0" indent="0">
              <a:buNone/>
            </a:pPr>
            <a:r>
              <a:rPr lang="en"/>
              <a:t>When we declare a variable of any reference type (Walrus, Dog, Planet):</a:t>
            </a:r>
            <a:endParaRPr/>
          </a:p>
          <a:p>
            <a:r>
              <a:rPr lang="en"/>
              <a:t>Java allocates exactly a box of size 64 bits, no matter what type of object.</a:t>
            </a:r>
            <a:endParaRPr/>
          </a:p>
          <a:p>
            <a:pPr>
              <a:spcBef>
                <a:spcPts val="0"/>
              </a:spcBef>
            </a:pPr>
            <a:r>
              <a:rPr lang="en"/>
              <a:t>These bits can be either set to:</a:t>
            </a:r>
            <a:endParaRPr/>
          </a:p>
          <a:p>
            <a:pPr lvl="1"/>
            <a:r>
              <a:rPr lang="en"/>
              <a:t>Null (all zeros).</a:t>
            </a:r>
            <a:endParaRPr/>
          </a:p>
          <a:p>
            <a:pPr lvl="1"/>
            <a:r>
              <a:rPr lang="en"/>
              <a:t>The 64 bit “address” of a specific instance of that class (returned by </a:t>
            </a:r>
            <a:r>
              <a:rPr lang="en" b="1">
                <a:solidFill>
                  <a:srgbClr val="9C20EE"/>
                </a:solidFill>
              </a:rPr>
              <a:t>new</a:t>
            </a:r>
            <a:r>
              <a:rPr lang="en"/>
              <a:t>).</a:t>
            </a:r>
            <a:endParaRPr/>
          </a:p>
        </p:txBody>
      </p:sp>
      <p:grpSp>
        <p:nvGrpSpPr>
          <p:cNvPr id="214" name="Shape 214"/>
          <p:cNvGrpSpPr/>
          <p:nvPr/>
        </p:nvGrpSpPr>
        <p:grpSpPr>
          <a:xfrm>
            <a:off x="87544" y="3308222"/>
            <a:ext cx="6624544" cy="1119900"/>
            <a:chOff x="116725" y="3553713"/>
            <a:chExt cx="8832725" cy="1493200"/>
          </a:xfrm>
        </p:grpSpPr>
        <p:grpSp>
          <p:nvGrpSpPr>
            <p:cNvPr id="215" name="Shape 215"/>
            <p:cNvGrpSpPr/>
            <p:nvPr/>
          </p:nvGrpSpPr>
          <p:grpSpPr>
            <a:xfrm>
              <a:off x="116825" y="3553713"/>
              <a:ext cx="8832625" cy="1493200"/>
              <a:chOff x="116825" y="3553713"/>
              <a:chExt cx="8832625" cy="1493200"/>
            </a:xfrm>
          </p:grpSpPr>
          <p:sp>
            <p:nvSpPr>
              <p:cNvPr id="216" name="Shape 216"/>
              <p:cNvSpPr txBox="1"/>
              <p:nvPr/>
            </p:nvSpPr>
            <p:spPr>
              <a:xfrm>
                <a:off x="166800" y="3553713"/>
                <a:ext cx="5279700" cy="789900"/>
              </a:xfrm>
              <a:prstGeom prst="rect">
                <a:avLst/>
              </a:prstGeom>
              <a:solidFill>
                <a:srgbClr val="EFEFEF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69" tIns="68569" rIns="68569" bIns="68569" anchor="t" anchorCtr="0">
                <a:noAutofit/>
              </a:bodyPr>
              <a:lstStyle/>
              <a:p>
                <a:r>
                  <a:rPr lang="en" sz="1425">
                    <a:solidFill>
                      <a:schemeClr val="dk1"/>
                    </a:solidFill>
                    <a:highlight>
                      <a:srgbClr val="EFEFEF"/>
                    </a:highlight>
                    <a:latin typeface="Consolas"/>
                    <a:ea typeface="Consolas"/>
                    <a:cs typeface="Consolas"/>
                    <a:sym typeface="Consolas"/>
                  </a:rPr>
                  <a:t>Walrus someWalrus;</a:t>
                </a:r>
                <a:endParaRPr sz="1425">
                  <a:solidFill>
                    <a:schemeClr val="dk1"/>
                  </a:solidFill>
                  <a:highlight>
                    <a:srgbClr val="EFEFEF"/>
                  </a:highlight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r>
                  <a:rPr lang="en" sz="1425">
                    <a:solidFill>
                      <a:schemeClr val="dk1"/>
                    </a:solidFill>
                    <a:highlight>
                      <a:srgbClr val="EFEFEF"/>
                    </a:highlight>
                    <a:latin typeface="Consolas"/>
                    <a:ea typeface="Consolas"/>
                    <a:cs typeface="Consolas"/>
                    <a:sym typeface="Consolas"/>
                  </a:rPr>
                  <a:t>someWalrus = </a:t>
                </a:r>
                <a:r>
                  <a:rPr lang="en" sz="1425" b="1">
                    <a:solidFill>
                      <a:srgbClr val="9C20EE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new</a:t>
                </a:r>
                <a:r>
                  <a:rPr lang="en" sz="1425">
                    <a:solidFill>
                      <a:schemeClr val="dk1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 Walrus(1000, 8.3)</a:t>
                </a:r>
                <a:r>
                  <a:rPr lang="en" sz="1425">
                    <a:solidFill>
                      <a:schemeClr val="dk1"/>
                    </a:solidFill>
                    <a:highlight>
                      <a:srgbClr val="EFEFEF"/>
                    </a:highlight>
                    <a:latin typeface="Consolas"/>
                    <a:ea typeface="Consolas"/>
                    <a:cs typeface="Consolas"/>
                    <a:sym typeface="Consolas"/>
                  </a:rPr>
                  <a:t>;</a:t>
                </a:r>
                <a:endParaRPr sz="1425">
                  <a:solidFill>
                    <a:schemeClr val="dk1"/>
                  </a:solidFill>
                  <a:highlight>
                    <a:srgbClr val="EFEFEF"/>
                  </a:highlight>
                  <a:latin typeface="Consolas"/>
                  <a:ea typeface="Consolas"/>
                  <a:cs typeface="Consolas"/>
                  <a:sym typeface="Consolas"/>
                </a:endParaRPr>
              </a:p>
            </p:txBody>
          </p:sp>
          <p:pic>
            <p:nvPicPr>
              <p:cNvPr id="217" name="Shape 217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116825" y="4678125"/>
                <a:ext cx="7108501" cy="2862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18" name="Shape 218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7482600" y="3961063"/>
                <a:ext cx="1466850" cy="108585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19" name="Shape 219"/>
              <p:cNvSpPr/>
              <p:nvPr/>
            </p:nvSpPr>
            <p:spPr>
              <a:xfrm>
                <a:off x="7290525" y="4164335"/>
                <a:ext cx="192000" cy="789900"/>
              </a:xfrm>
              <a:prstGeom prst="leftBrace">
                <a:avLst>
                  <a:gd name="adj1" fmla="val 8333"/>
                  <a:gd name="adj2" fmla="val 50000"/>
                </a:avLst>
              </a:prstGeom>
              <a:noFill/>
              <a:ln w="1905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endParaRPr sz="1050"/>
              </a:p>
            </p:txBody>
          </p:sp>
          <p:sp>
            <p:nvSpPr>
              <p:cNvPr id="220" name="Shape 220"/>
              <p:cNvSpPr txBox="1"/>
              <p:nvPr/>
            </p:nvSpPr>
            <p:spPr>
              <a:xfrm>
                <a:off x="6751258" y="4072357"/>
                <a:ext cx="860400" cy="224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69" tIns="68569" rIns="68569" bIns="68569" anchor="t" anchorCtr="0">
                <a:noAutofit/>
              </a:bodyPr>
              <a:lstStyle/>
              <a:p>
                <a:r>
                  <a:rPr lang="en" sz="1050"/>
                  <a:t>96 bits</a:t>
                </a:r>
                <a:endParaRPr sz="1050"/>
              </a:p>
            </p:txBody>
          </p:sp>
        </p:grpSp>
        <p:sp>
          <p:nvSpPr>
            <p:cNvPr id="221" name="Shape 221"/>
            <p:cNvSpPr/>
            <p:nvPr/>
          </p:nvSpPr>
          <p:spPr>
            <a:xfrm rot="5400000">
              <a:off x="3586825" y="1023350"/>
              <a:ext cx="140400" cy="7080600"/>
            </a:xfrm>
            <a:prstGeom prst="leftBrace">
              <a:avLst>
                <a:gd name="adj1" fmla="val 8333"/>
                <a:gd name="adj2" fmla="val 50000"/>
              </a:avLst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222" name="Shape 222"/>
            <p:cNvSpPr txBox="1"/>
            <p:nvPr/>
          </p:nvSpPr>
          <p:spPr>
            <a:xfrm>
              <a:off x="3749583" y="4262211"/>
              <a:ext cx="860400" cy="22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69" tIns="68569" rIns="68569" bIns="68569" anchor="t" anchorCtr="0">
              <a:noAutofit/>
            </a:bodyPr>
            <a:lstStyle/>
            <a:p>
              <a:r>
                <a:rPr lang="en" sz="1050"/>
                <a:t>64 bits</a:t>
              </a:r>
              <a:endParaRPr sz="1050"/>
            </a:p>
          </p:txBody>
        </p:sp>
      </p:grpSp>
      <p:grpSp>
        <p:nvGrpSpPr>
          <p:cNvPr id="223" name="Shape 223"/>
          <p:cNvGrpSpPr/>
          <p:nvPr/>
        </p:nvGrpSpPr>
        <p:grpSpPr>
          <a:xfrm>
            <a:off x="2240100" y="2393529"/>
            <a:ext cx="4586288" cy="845645"/>
            <a:chOff x="2986800" y="2334122"/>
            <a:chExt cx="6115050" cy="1127526"/>
          </a:xfrm>
        </p:grpSpPr>
        <p:grpSp>
          <p:nvGrpSpPr>
            <p:cNvPr id="224" name="Shape 224"/>
            <p:cNvGrpSpPr/>
            <p:nvPr/>
          </p:nvGrpSpPr>
          <p:grpSpPr>
            <a:xfrm>
              <a:off x="2986800" y="2334122"/>
              <a:ext cx="6115050" cy="1127526"/>
              <a:chOff x="2986800" y="2410322"/>
              <a:chExt cx="6115050" cy="1127526"/>
            </a:xfrm>
          </p:grpSpPr>
          <p:sp>
            <p:nvSpPr>
              <p:cNvPr id="225" name="Shape 225"/>
              <p:cNvSpPr txBox="1"/>
              <p:nvPr/>
            </p:nvSpPr>
            <p:spPr>
              <a:xfrm>
                <a:off x="4741425" y="2410322"/>
                <a:ext cx="2605800" cy="789900"/>
              </a:xfrm>
              <a:prstGeom prst="rect">
                <a:avLst/>
              </a:prstGeom>
              <a:solidFill>
                <a:srgbClr val="EFEFEF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69" tIns="68569" rIns="68569" bIns="68569" anchor="t" anchorCtr="0">
                <a:noAutofit/>
              </a:bodyPr>
              <a:lstStyle/>
              <a:p>
                <a:r>
                  <a:rPr lang="en" sz="1425">
                    <a:solidFill>
                      <a:schemeClr val="dk1"/>
                    </a:solidFill>
                    <a:highlight>
                      <a:srgbClr val="EFEFEF"/>
                    </a:highlight>
                    <a:latin typeface="Consolas"/>
                    <a:ea typeface="Consolas"/>
                    <a:cs typeface="Consolas"/>
                    <a:sym typeface="Consolas"/>
                  </a:rPr>
                  <a:t>Walrus someWalrus;</a:t>
                </a:r>
                <a:endParaRPr sz="1425">
                  <a:solidFill>
                    <a:schemeClr val="dk1"/>
                  </a:solidFill>
                  <a:highlight>
                    <a:srgbClr val="EFEFEF"/>
                  </a:highlight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r>
                  <a:rPr lang="en" sz="1425">
                    <a:solidFill>
                      <a:schemeClr val="dk1"/>
                    </a:solidFill>
                    <a:highlight>
                      <a:srgbClr val="EFEFEF"/>
                    </a:highlight>
                    <a:latin typeface="Consolas"/>
                    <a:ea typeface="Consolas"/>
                    <a:cs typeface="Consolas"/>
                    <a:sym typeface="Consolas"/>
                  </a:rPr>
                  <a:t>someWalrus = null;</a:t>
                </a:r>
                <a:endParaRPr sz="1425">
                  <a:solidFill>
                    <a:schemeClr val="dk1"/>
                  </a:solidFill>
                  <a:highlight>
                    <a:srgbClr val="EFEFEF"/>
                  </a:highlight>
                  <a:latin typeface="Consolas"/>
                  <a:ea typeface="Consolas"/>
                  <a:cs typeface="Consolas"/>
                  <a:sym typeface="Consolas"/>
                </a:endParaRPr>
              </a:p>
            </p:txBody>
          </p:sp>
          <p:pic>
            <p:nvPicPr>
              <p:cNvPr id="226" name="Shape 226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2986800" y="3242650"/>
                <a:ext cx="6115050" cy="29519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227" name="Shape 227"/>
            <p:cNvSpPr txBox="1"/>
            <p:nvPr/>
          </p:nvSpPr>
          <p:spPr>
            <a:xfrm>
              <a:off x="3083592" y="2876605"/>
              <a:ext cx="860400" cy="22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69" tIns="68569" rIns="68569" bIns="68569" anchor="t" anchorCtr="0">
              <a:noAutofit/>
            </a:bodyPr>
            <a:lstStyle/>
            <a:p>
              <a:r>
                <a:rPr lang="en" sz="1050"/>
                <a:t>64 bits</a:t>
              </a:r>
              <a:endParaRPr sz="105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Shape 2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09004" y="3588629"/>
            <a:ext cx="2893219" cy="864394"/>
          </a:xfrm>
          <a:prstGeom prst="rect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33" name="Shape 233"/>
          <p:cNvSpPr txBox="1">
            <a:spLocks noGrp="1"/>
          </p:cNvSpPr>
          <p:nvPr>
            <p:ph type="title"/>
          </p:nvPr>
        </p:nvSpPr>
        <p:spPr>
          <a:xfrm>
            <a:off x="125100" y="712313"/>
            <a:ext cx="6172200" cy="371475"/>
          </a:xfrm>
          <a:prstGeom prst="rect">
            <a:avLst/>
          </a:prstGeom>
        </p:spPr>
        <p:txBody>
          <a:bodyPr spcFirstLastPara="1" wrap="square" lIns="68569" tIns="68569" rIns="68569" bIns="68569" anchor="b" anchorCtr="0">
            <a:noAutofit/>
          </a:bodyPr>
          <a:lstStyle/>
          <a:p>
            <a:r>
              <a:rPr lang="en"/>
              <a:t>Reference Type Variable Declarations</a:t>
            </a:r>
            <a:endParaRPr/>
          </a:p>
        </p:txBody>
      </p:sp>
      <p:sp>
        <p:nvSpPr>
          <p:cNvPr id="234" name="Shape 234"/>
          <p:cNvSpPr txBox="1">
            <a:spLocks noGrp="1"/>
          </p:cNvSpPr>
          <p:nvPr>
            <p:ph type="body" idx="1"/>
          </p:nvPr>
        </p:nvSpPr>
        <p:spPr>
          <a:xfrm>
            <a:off x="182250" y="1060313"/>
            <a:ext cx="6332850" cy="1411425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marL="0" indent="0">
              <a:buClr>
                <a:srgbClr val="000000"/>
              </a:buClr>
              <a:buSzPts val="1100"/>
              <a:buNone/>
            </a:pPr>
            <a:r>
              <a:rPr lang="en"/>
              <a:t>The 64 bit addresses are meaningless to us as humans, so we’ll represent:</a:t>
            </a:r>
            <a:endParaRPr/>
          </a:p>
          <a:p>
            <a:r>
              <a:rPr lang="en"/>
              <a:t>All zero addresses with “null”.</a:t>
            </a:r>
            <a:endParaRPr/>
          </a:p>
          <a:p>
            <a:pPr>
              <a:spcBef>
                <a:spcPts val="0"/>
              </a:spcBef>
            </a:pPr>
            <a:r>
              <a:rPr lang="en"/>
              <a:t>Non-zero addresses as arrows.</a:t>
            </a:r>
            <a:endParaRPr/>
          </a:p>
          <a:p>
            <a:pPr marL="0" indent="0">
              <a:buNone/>
            </a:pPr>
            <a:r>
              <a:rPr lang="en"/>
              <a:t>This is sometimes called “box and pointer” notation.</a:t>
            </a:r>
            <a:endParaRPr/>
          </a:p>
        </p:txBody>
      </p:sp>
      <p:sp>
        <p:nvSpPr>
          <p:cNvPr id="235" name="Shape 235"/>
          <p:cNvSpPr txBox="1"/>
          <p:nvPr/>
        </p:nvSpPr>
        <p:spPr>
          <a:xfrm>
            <a:off x="4955359" y="4193546"/>
            <a:ext cx="645300" cy="168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r>
              <a:rPr lang="en" sz="1050"/>
              <a:t>96 bits</a:t>
            </a:r>
            <a:endParaRPr sz="1050"/>
          </a:p>
        </p:txBody>
      </p:sp>
      <p:pic>
        <p:nvPicPr>
          <p:cNvPr id="236" name="Shape 2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33169" y="3051975"/>
            <a:ext cx="1200150" cy="257175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Shape 237"/>
          <p:cNvSpPr txBox="1"/>
          <p:nvPr/>
        </p:nvSpPr>
        <p:spPr>
          <a:xfrm>
            <a:off x="4079151" y="3239579"/>
            <a:ext cx="645300" cy="168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r>
              <a:rPr lang="en" sz="1050"/>
              <a:t>64 bits</a:t>
            </a:r>
            <a:endParaRPr sz="1050"/>
          </a:p>
        </p:txBody>
      </p:sp>
      <p:sp>
        <p:nvSpPr>
          <p:cNvPr id="238" name="Shape 238"/>
          <p:cNvSpPr txBox="1"/>
          <p:nvPr/>
        </p:nvSpPr>
        <p:spPr>
          <a:xfrm>
            <a:off x="3844919" y="4010687"/>
            <a:ext cx="645300" cy="168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r>
              <a:rPr lang="en" sz="1050"/>
              <a:t>64 bits</a:t>
            </a:r>
            <a:endParaRPr sz="105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 txBox="1">
            <a:spLocks noGrp="1"/>
          </p:cNvSpPr>
          <p:nvPr>
            <p:ph type="title"/>
          </p:nvPr>
        </p:nvSpPr>
        <p:spPr>
          <a:xfrm>
            <a:off x="125100" y="712313"/>
            <a:ext cx="6172200" cy="371475"/>
          </a:xfrm>
          <a:prstGeom prst="rect">
            <a:avLst/>
          </a:prstGeom>
        </p:spPr>
        <p:txBody>
          <a:bodyPr spcFirstLastPara="1" wrap="square" lIns="68569" tIns="68569" rIns="68569" bIns="68569" anchor="b" anchorCtr="0">
            <a:noAutofit/>
          </a:bodyPr>
          <a:lstStyle/>
          <a:p>
            <a:r>
              <a:rPr lang="en"/>
              <a:t>Reference Types Obey the Golden Rule of Equals</a:t>
            </a:r>
            <a:endParaRPr/>
          </a:p>
        </p:txBody>
      </p:sp>
      <p:sp>
        <p:nvSpPr>
          <p:cNvPr id="244" name="Shape 244"/>
          <p:cNvSpPr txBox="1">
            <a:spLocks noGrp="1"/>
          </p:cNvSpPr>
          <p:nvPr>
            <p:ph type="body" idx="1"/>
          </p:nvPr>
        </p:nvSpPr>
        <p:spPr>
          <a:xfrm>
            <a:off x="182250" y="1060313"/>
            <a:ext cx="6332850" cy="1411425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marL="0" indent="0">
              <a:buNone/>
            </a:pPr>
            <a:r>
              <a:rPr lang="en"/>
              <a:t>Just as with primitive types, the equals sign copies the bits.</a:t>
            </a:r>
            <a:endParaRPr/>
          </a:p>
          <a:p>
            <a:r>
              <a:rPr lang="en"/>
              <a:t>In terms of our visual metaphor, we “copy” the arrow by making the arrow in the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b</a:t>
            </a:r>
            <a:r>
              <a:rPr lang="en"/>
              <a:t> box point at the same instance as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"/>
              <a:t>.</a:t>
            </a:r>
            <a:endParaRPr/>
          </a:p>
        </p:txBody>
      </p:sp>
      <p:sp>
        <p:nvSpPr>
          <p:cNvPr id="245" name="Shape 245"/>
          <p:cNvSpPr txBox="1"/>
          <p:nvPr/>
        </p:nvSpPr>
        <p:spPr>
          <a:xfrm>
            <a:off x="1039500" y="2135213"/>
            <a:ext cx="3959775" cy="99135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r>
              <a:rPr lang="en" sz="1425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Walrus a;</a:t>
            </a:r>
            <a:endParaRPr sz="1425">
              <a:solidFill>
                <a:schemeClr val="dk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>
              <a:buClr>
                <a:schemeClr val="dk1"/>
              </a:buClr>
              <a:buSzPts val="1100"/>
            </a:pPr>
            <a:r>
              <a:rPr lang="en" sz="1425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a = new Walrus(1000, 8.3);</a:t>
            </a:r>
            <a:endParaRPr sz="1425">
              <a:solidFill>
                <a:schemeClr val="dk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>
              <a:buClr>
                <a:schemeClr val="dk1"/>
              </a:buClr>
              <a:buSzPts val="1100"/>
            </a:pPr>
            <a:r>
              <a:rPr lang="en" sz="1425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Walrus b;</a:t>
            </a:r>
            <a:endParaRPr sz="1425">
              <a:solidFill>
                <a:schemeClr val="dk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425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b = a;</a:t>
            </a:r>
            <a:endParaRPr sz="1425">
              <a:solidFill>
                <a:schemeClr val="dk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246" name="Shape 246"/>
          <p:cNvCxnSpPr/>
          <p:nvPr/>
        </p:nvCxnSpPr>
        <p:spPr>
          <a:xfrm>
            <a:off x="788537" y="2322749"/>
            <a:ext cx="214650" cy="0"/>
          </a:xfrm>
          <a:prstGeom prst="straightConnector1">
            <a:avLst/>
          </a:prstGeom>
          <a:noFill/>
          <a:ln w="9525" cap="flat" cmpd="sng">
            <a:solidFill>
              <a:srgbClr val="BE071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247" name="Shape 2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6023" y="3446429"/>
            <a:ext cx="721519" cy="721519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Shape 248"/>
          <p:cNvSpPr txBox="1"/>
          <p:nvPr/>
        </p:nvSpPr>
        <p:spPr>
          <a:xfrm>
            <a:off x="3081731" y="4151494"/>
            <a:ext cx="1121850" cy="193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r>
              <a:rPr lang="en" sz="1050"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" sz="1050">
                <a:latin typeface="Calibri"/>
                <a:ea typeface="Calibri"/>
                <a:cs typeface="Calibri"/>
                <a:sym typeface="Calibri"/>
              </a:rPr>
              <a:t> is 64 bits</a:t>
            </a:r>
            <a:endParaRPr sz="105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 txBox="1">
            <a:spLocks noGrp="1"/>
          </p:cNvSpPr>
          <p:nvPr>
            <p:ph type="title"/>
          </p:nvPr>
        </p:nvSpPr>
        <p:spPr>
          <a:xfrm>
            <a:off x="125100" y="712313"/>
            <a:ext cx="6172200" cy="371475"/>
          </a:xfrm>
          <a:prstGeom prst="rect">
            <a:avLst/>
          </a:prstGeom>
        </p:spPr>
        <p:txBody>
          <a:bodyPr spcFirstLastPara="1" wrap="square" lIns="68569" tIns="68569" rIns="68569" bIns="68569" anchor="b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"/>
              <a:t>Reference Types Obey the Golden Rule of Equals</a:t>
            </a:r>
            <a:endParaRPr/>
          </a:p>
        </p:txBody>
      </p:sp>
      <p:cxnSp>
        <p:nvCxnSpPr>
          <p:cNvPr id="254" name="Shape 254"/>
          <p:cNvCxnSpPr/>
          <p:nvPr/>
        </p:nvCxnSpPr>
        <p:spPr>
          <a:xfrm>
            <a:off x="788537" y="2539422"/>
            <a:ext cx="214650" cy="0"/>
          </a:xfrm>
          <a:prstGeom prst="straightConnector1">
            <a:avLst/>
          </a:prstGeom>
          <a:noFill/>
          <a:ln w="9525" cap="flat" cmpd="sng">
            <a:solidFill>
              <a:srgbClr val="BE071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55" name="Shape 255"/>
          <p:cNvSpPr txBox="1"/>
          <p:nvPr/>
        </p:nvSpPr>
        <p:spPr>
          <a:xfrm>
            <a:off x="1039500" y="2135213"/>
            <a:ext cx="3959775" cy="99135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r>
              <a:rPr lang="en" sz="1425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Walrus a;</a:t>
            </a:r>
            <a:endParaRPr sz="1425">
              <a:solidFill>
                <a:schemeClr val="dk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425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a = new Walrus(1000, 8.3);</a:t>
            </a:r>
            <a:endParaRPr sz="1425">
              <a:solidFill>
                <a:schemeClr val="dk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425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Walrus b;</a:t>
            </a:r>
            <a:endParaRPr sz="1425">
              <a:solidFill>
                <a:schemeClr val="dk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425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b = a;</a:t>
            </a:r>
            <a:endParaRPr sz="1425">
              <a:solidFill>
                <a:schemeClr val="dk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256" name="Shape 2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8041" y="3232548"/>
            <a:ext cx="3236119" cy="1193006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Shape 257"/>
          <p:cNvSpPr txBox="1"/>
          <p:nvPr/>
        </p:nvSpPr>
        <p:spPr>
          <a:xfrm>
            <a:off x="1504313" y="4009106"/>
            <a:ext cx="1121850" cy="193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r>
              <a:rPr lang="en" sz="1050"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" sz="1050">
                <a:latin typeface="Calibri"/>
                <a:ea typeface="Calibri"/>
                <a:cs typeface="Calibri"/>
                <a:sym typeface="Calibri"/>
              </a:rPr>
              <a:t> is 64 bits</a:t>
            </a:r>
            <a:endParaRPr sz="105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" name="Shape 258"/>
          <p:cNvSpPr txBox="1"/>
          <p:nvPr/>
        </p:nvSpPr>
        <p:spPr>
          <a:xfrm>
            <a:off x="3088200" y="3109481"/>
            <a:ext cx="1798875" cy="193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r>
              <a:rPr lang="en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</a:t>
            </a:r>
            <a:r>
              <a:rPr lang="en" sz="1050">
                <a:latin typeface="Consolas"/>
                <a:ea typeface="Consolas"/>
                <a:cs typeface="Consolas"/>
                <a:sym typeface="Consolas"/>
              </a:rPr>
              <a:t>Walrus</a:t>
            </a:r>
            <a:r>
              <a:rPr lang="en" sz="1050">
                <a:latin typeface="Calibri"/>
                <a:ea typeface="Calibri"/>
                <a:cs typeface="Calibri"/>
                <a:sym typeface="Calibri"/>
              </a:rPr>
              <a:t> shown is 96 bits.</a:t>
            </a:r>
            <a:endParaRPr sz="105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" name="Shape 259"/>
          <p:cNvSpPr txBox="1">
            <a:spLocks noGrp="1"/>
          </p:cNvSpPr>
          <p:nvPr>
            <p:ph type="body" idx="1"/>
          </p:nvPr>
        </p:nvSpPr>
        <p:spPr>
          <a:xfrm>
            <a:off x="182250" y="1060313"/>
            <a:ext cx="6332850" cy="1411425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marL="0" indent="0">
              <a:buNone/>
            </a:pPr>
            <a:r>
              <a:rPr lang="en"/>
              <a:t>Just as with primitive types, the equals sign copies the bits.</a:t>
            </a:r>
            <a:endParaRPr/>
          </a:p>
          <a:p>
            <a:r>
              <a:rPr lang="en"/>
              <a:t>In terms of our visual metaphor, we “copy” the arrow by making the arrow in the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b</a:t>
            </a:r>
            <a:r>
              <a:rPr lang="en"/>
              <a:t> box point at the same instance as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"/>
              <a:t>.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 txBox="1">
            <a:spLocks noGrp="1"/>
          </p:cNvSpPr>
          <p:nvPr>
            <p:ph type="title"/>
          </p:nvPr>
        </p:nvSpPr>
        <p:spPr>
          <a:xfrm>
            <a:off x="125100" y="712313"/>
            <a:ext cx="6172200" cy="371475"/>
          </a:xfrm>
          <a:prstGeom prst="rect">
            <a:avLst/>
          </a:prstGeom>
        </p:spPr>
        <p:txBody>
          <a:bodyPr spcFirstLastPara="1" wrap="square" lIns="68569" tIns="68569" rIns="68569" bIns="68569" anchor="b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"/>
              <a:t>Reference Types Obey the Golden Rule of Equals</a:t>
            </a:r>
            <a:endParaRPr/>
          </a:p>
        </p:txBody>
      </p:sp>
      <p:cxnSp>
        <p:nvCxnSpPr>
          <p:cNvPr id="265" name="Shape 265"/>
          <p:cNvCxnSpPr/>
          <p:nvPr/>
        </p:nvCxnSpPr>
        <p:spPr>
          <a:xfrm>
            <a:off x="788537" y="2753983"/>
            <a:ext cx="214650" cy="0"/>
          </a:xfrm>
          <a:prstGeom prst="straightConnector1">
            <a:avLst/>
          </a:prstGeom>
          <a:noFill/>
          <a:ln w="9525" cap="flat" cmpd="sng">
            <a:solidFill>
              <a:srgbClr val="BE071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66" name="Shape 266"/>
          <p:cNvSpPr txBox="1"/>
          <p:nvPr/>
        </p:nvSpPr>
        <p:spPr>
          <a:xfrm>
            <a:off x="1039500" y="2135213"/>
            <a:ext cx="3959775" cy="99135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r>
              <a:rPr lang="en" sz="1425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Walrus a;</a:t>
            </a:r>
            <a:endParaRPr sz="1425">
              <a:solidFill>
                <a:schemeClr val="dk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425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a = new Walrus(1000, 8.3);</a:t>
            </a:r>
            <a:endParaRPr sz="1425">
              <a:solidFill>
                <a:schemeClr val="dk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425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Walrus b;</a:t>
            </a:r>
            <a:endParaRPr sz="1425">
              <a:solidFill>
                <a:schemeClr val="dk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425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b = a;</a:t>
            </a:r>
            <a:endParaRPr sz="1425">
              <a:solidFill>
                <a:schemeClr val="dk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267" name="Shape 2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3000" y="3188729"/>
            <a:ext cx="3186113" cy="1178719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Shape 268"/>
          <p:cNvSpPr txBox="1"/>
          <p:nvPr/>
        </p:nvSpPr>
        <p:spPr>
          <a:xfrm>
            <a:off x="5032988" y="3535688"/>
            <a:ext cx="1551375" cy="708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r>
              <a:rPr lang="en" sz="1050"/>
              <a:t>Note: b is currently undefined, not null!</a:t>
            </a:r>
            <a:endParaRPr sz="1050"/>
          </a:p>
        </p:txBody>
      </p:sp>
      <p:sp>
        <p:nvSpPr>
          <p:cNvPr id="269" name="Shape 269"/>
          <p:cNvSpPr txBox="1"/>
          <p:nvPr/>
        </p:nvSpPr>
        <p:spPr>
          <a:xfrm>
            <a:off x="1504313" y="4237706"/>
            <a:ext cx="1178550" cy="193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r>
              <a:rPr lang="en" sz="1050"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" sz="1050">
                <a:latin typeface="Calibri"/>
                <a:ea typeface="Calibri"/>
                <a:cs typeface="Calibri"/>
                <a:sym typeface="Calibri"/>
              </a:rPr>
              <a:t> and </a:t>
            </a:r>
            <a:r>
              <a:rPr lang="en" sz="1050">
                <a:latin typeface="Consolas"/>
                <a:ea typeface="Consolas"/>
                <a:cs typeface="Consolas"/>
                <a:sym typeface="Consolas"/>
              </a:rPr>
              <a:t>b</a:t>
            </a:r>
            <a:r>
              <a:rPr lang="en" sz="1050">
                <a:latin typeface="Calibri"/>
                <a:ea typeface="Calibri"/>
                <a:cs typeface="Calibri"/>
                <a:sym typeface="Calibri"/>
              </a:rPr>
              <a:t> are 64 bits</a:t>
            </a:r>
            <a:endParaRPr sz="105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0" name="Shape 270"/>
          <p:cNvSpPr txBox="1"/>
          <p:nvPr/>
        </p:nvSpPr>
        <p:spPr>
          <a:xfrm>
            <a:off x="3088200" y="3069419"/>
            <a:ext cx="1798875" cy="193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r>
              <a:rPr lang="en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</a:t>
            </a:r>
            <a:r>
              <a:rPr lang="en" sz="1050">
                <a:latin typeface="Consolas"/>
                <a:ea typeface="Consolas"/>
                <a:cs typeface="Consolas"/>
                <a:sym typeface="Consolas"/>
              </a:rPr>
              <a:t>Walrus</a:t>
            </a:r>
            <a:r>
              <a:rPr lang="en" sz="1050">
                <a:latin typeface="Calibri"/>
                <a:ea typeface="Calibri"/>
                <a:cs typeface="Calibri"/>
                <a:sym typeface="Calibri"/>
              </a:rPr>
              <a:t> shown is 96 bits.</a:t>
            </a:r>
            <a:endParaRPr sz="105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1" name="Shape 271"/>
          <p:cNvSpPr txBox="1">
            <a:spLocks noGrp="1"/>
          </p:cNvSpPr>
          <p:nvPr>
            <p:ph type="body" idx="1"/>
          </p:nvPr>
        </p:nvSpPr>
        <p:spPr>
          <a:xfrm>
            <a:off x="182250" y="1060313"/>
            <a:ext cx="6332850" cy="1411425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marL="0" indent="0">
              <a:buNone/>
            </a:pPr>
            <a:r>
              <a:rPr lang="en"/>
              <a:t>Just as with primitive types, the equals sign copies the bits.</a:t>
            </a:r>
            <a:endParaRPr/>
          </a:p>
          <a:p>
            <a:r>
              <a:rPr lang="en"/>
              <a:t>In terms of our visual metaphor, we “copy” the arrow by making the arrow in the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b</a:t>
            </a:r>
            <a:r>
              <a:rPr lang="en"/>
              <a:t> box point at the same instance as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"/>
              <a:t>.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 txBox="1">
            <a:spLocks noGrp="1"/>
          </p:cNvSpPr>
          <p:nvPr>
            <p:ph type="title"/>
          </p:nvPr>
        </p:nvSpPr>
        <p:spPr>
          <a:xfrm>
            <a:off x="125100" y="712313"/>
            <a:ext cx="6172200" cy="371475"/>
          </a:xfrm>
          <a:prstGeom prst="rect">
            <a:avLst/>
          </a:prstGeom>
        </p:spPr>
        <p:txBody>
          <a:bodyPr spcFirstLastPara="1" wrap="square" lIns="68569" tIns="68569" rIns="68569" bIns="68569" anchor="b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"/>
              <a:t>Reference Types Obey the Golden Rule of Equals</a:t>
            </a:r>
            <a:endParaRPr/>
          </a:p>
        </p:txBody>
      </p:sp>
      <p:cxnSp>
        <p:nvCxnSpPr>
          <p:cNvPr id="277" name="Shape 277"/>
          <p:cNvCxnSpPr/>
          <p:nvPr/>
        </p:nvCxnSpPr>
        <p:spPr>
          <a:xfrm>
            <a:off x="788537" y="2982583"/>
            <a:ext cx="214650" cy="0"/>
          </a:xfrm>
          <a:prstGeom prst="straightConnector1">
            <a:avLst/>
          </a:prstGeom>
          <a:noFill/>
          <a:ln w="9525" cap="flat" cmpd="sng">
            <a:solidFill>
              <a:srgbClr val="BE071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78" name="Shape 278"/>
          <p:cNvSpPr txBox="1"/>
          <p:nvPr/>
        </p:nvSpPr>
        <p:spPr>
          <a:xfrm>
            <a:off x="1039500" y="2135213"/>
            <a:ext cx="3959775" cy="99135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r>
              <a:rPr lang="en" sz="1425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Walrus a;</a:t>
            </a:r>
            <a:endParaRPr sz="1425">
              <a:solidFill>
                <a:schemeClr val="dk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425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a = new Walrus(1000, 8.3);</a:t>
            </a:r>
            <a:endParaRPr sz="1425">
              <a:solidFill>
                <a:schemeClr val="dk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425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Walrus b;</a:t>
            </a:r>
            <a:endParaRPr sz="1425">
              <a:solidFill>
                <a:schemeClr val="dk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425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b = a;</a:t>
            </a:r>
            <a:endParaRPr sz="1425">
              <a:solidFill>
                <a:schemeClr val="dk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279" name="Shape 2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2360" y="3186696"/>
            <a:ext cx="3243263" cy="1178719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Shape 280"/>
          <p:cNvSpPr txBox="1"/>
          <p:nvPr/>
        </p:nvSpPr>
        <p:spPr>
          <a:xfrm>
            <a:off x="1504313" y="4237706"/>
            <a:ext cx="1178550" cy="193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r>
              <a:rPr lang="en" sz="1050"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" sz="1050">
                <a:latin typeface="Calibri"/>
                <a:ea typeface="Calibri"/>
                <a:cs typeface="Calibri"/>
                <a:sym typeface="Calibri"/>
              </a:rPr>
              <a:t> and </a:t>
            </a:r>
            <a:r>
              <a:rPr lang="en" sz="1050">
                <a:latin typeface="Consolas"/>
                <a:ea typeface="Consolas"/>
                <a:cs typeface="Consolas"/>
                <a:sym typeface="Consolas"/>
              </a:rPr>
              <a:t>b</a:t>
            </a:r>
            <a:r>
              <a:rPr lang="en" sz="1050">
                <a:latin typeface="Calibri"/>
                <a:ea typeface="Calibri"/>
                <a:cs typeface="Calibri"/>
                <a:sym typeface="Calibri"/>
              </a:rPr>
              <a:t> are 64 bits</a:t>
            </a:r>
            <a:endParaRPr sz="105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" name="Shape 281"/>
          <p:cNvSpPr txBox="1"/>
          <p:nvPr/>
        </p:nvSpPr>
        <p:spPr>
          <a:xfrm>
            <a:off x="3088200" y="3069419"/>
            <a:ext cx="1798875" cy="193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r>
              <a:rPr lang="en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</a:t>
            </a:r>
            <a:r>
              <a:rPr lang="en" sz="1050">
                <a:latin typeface="Consolas"/>
                <a:ea typeface="Consolas"/>
                <a:cs typeface="Consolas"/>
                <a:sym typeface="Consolas"/>
              </a:rPr>
              <a:t>Walrus</a:t>
            </a:r>
            <a:r>
              <a:rPr lang="en" sz="1050">
                <a:latin typeface="Calibri"/>
                <a:ea typeface="Calibri"/>
                <a:cs typeface="Calibri"/>
                <a:sym typeface="Calibri"/>
              </a:rPr>
              <a:t> shown is 96 bits.</a:t>
            </a:r>
            <a:endParaRPr sz="105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Shape 282"/>
          <p:cNvSpPr txBox="1">
            <a:spLocks noGrp="1"/>
          </p:cNvSpPr>
          <p:nvPr>
            <p:ph type="body" idx="1"/>
          </p:nvPr>
        </p:nvSpPr>
        <p:spPr>
          <a:xfrm>
            <a:off x="182250" y="1060313"/>
            <a:ext cx="6332850" cy="1411425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marL="0" indent="0">
              <a:buNone/>
            </a:pPr>
            <a:r>
              <a:rPr lang="en"/>
              <a:t>Just as with primitive types, the equals sign copies the bits.</a:t>
            </a:r>
            <a:endParaRPr/>
          </a:p>
          <a:p>
            <a:r>
              <a:rPr lang="en"/>
              <a:t>In terms of our visual metaphor, we “copy” the arrow by making the arrow in the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b</a:t>
            </a:r>
            <a:r>
              <a:rPr lang="en"/>
              <a:t> box point at the same instance as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"/>
              <a:t>.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 txBox="1">
            <a:spLocks noGrp="1"/>
          </p:cNvSpPr>
          <p:nvPr>
            <p:ph type="title"/>
          </p:nvPr>
        </p:nvSpPr>
        <p:spPr>
          <a:xfrm>
            <a:off x="696713" y="2250225"/>
            <a:ext cx="5464575" cy="643050"/>
          </a:xfrm>
          <a:prstGeom prst="rect">
            <a:avLst/>
          </a:prstGeom>
        </p:spPr>
        <p:txBody>
          <a:bodyPr spcFirstLastPara="1" wrap="square" lIns="68569" tIns="68569" rIns="68569" bIns="68569" anchor="b" anchorCtr="0">
            <a:noAutofit/>
          </a:bodyPr>
          <a:lstStyle/>
          <a:p>
            <a:r>
              <a:rPr lang="en" sz="3600"/>
              <a:t>Parameter Passing</a:t>
            </a:r>
            <a:endParaRPr sz="36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696713" y="2250225"/>
            <a:ext cx="5464575" cy="643050"/>
          </a:xfrm>
          <a:prstGeom prst="rect">
            <a:avLst/>
          </a:prstGeom>
        </p:spPr>
        <p:txBody>
          <a:bodyPr spcFirstLastPara="1" wrap="square" lIns="68569" tIns="68569" rIns="68569" bIns="68569" anchor="b" anchorCtr="0">
            <a:noAutofit/>
          </a:bodyPr>
          <a:lstStyle/>
          <a:p>
            <a:r>
              <a:rPr lang="en" sz="3600"/>
              <a:t>Primitive Types</a:t>
            </a:r>
            <a:endParaRPr sz="36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Shape 292"/>
          <p:cNvSpPr txBox="1">
            <a:spLocks noGrp="1"/>
          </p:cNvSpPr>
          <p:nvPr>
            <p:ph type="title"/>
          </p:nvPr>
        </p:nvSpPr>
        <p:spPr>
          <a:xfrm>
            <a:off x="125100" y="712313"/>
            <a:ext cx="6172200" cy="371475"/>
          </a:xfrm>
          <a:prstGeom prst="rect">
            <a:avLst/>
          </a:prstGeom>
        </p:spPr>
        <p:txBody>
          <a:bodyPr spcFirstLastPara="1" wrap="square" lIns="68569" tIns="68569" rIns="68569" bIns="68569" anchor="b" anchorCtr="0">
            <a:noAutofit/>
          </a:bodyPr>
          <a:lstStyle/>
          <a:p>
            <a:r>
              <a:rPr lang="en"/>
              <a:t>The Golden Rule of Equals (and Parameter Passing)</a:t>
            </a:r>
            <a:endParaRPr/>
          </a:p>
        </p:txBody>
      </p:sp>
      <p:sp>
        <p:nvSpPr>
          <p:cNvPr id="293" name="Shape 293"/>
          <p:cNvSpPr txBox="1">
            <a:spLocks noGrp="1"/>
          </p:cNvSpPr>
          <p:nvPr>
            <p:ph type="body" idx="1"/>
          </p:nvPr>
        </p:nvSpPr>
        <p:spPr>
          <a:xfrm>
            <a:off x="182250" y="1060313"/>
            <a:ext cx="6464700" cy="1347075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marL="0" indent="0">
              <a:buNone/>
            </a:pPr>
            <a:r>
              <a:rPr lang="en"/>
              <a:t>Given variables b and a:</a:t>
            </a:r>
            <a:endParaRPr/>
          </a:p>
          <a:p>
            <a:r>
              <a:rPr lang="en">
                <a:latin typeface="Consolas"/>
                <a:ea typeface="Consolas"/>
                <a:cs typeface="Consolas"/>
                <a:sym typeface="Consolas"/>
              </a:rPr>
              <a:t>b = a </a:t>
            </a:r>
            <a:r>
              <a:rPr lang="en" b="1"/>
              <a:t>copies</a:t>
            </a:r>
            <a:r>
              <a:rPr lang="en"/>
              <a:t> all the bits from a into b.</a:t>
            </a:r>
            <a:endParaRPr/>
          </a:p>
          <a:p>
            <a:pPr marL="0" indent="0">
              <a:buNone/>
            </a:pPr>
            <a:endParaRPr/>
          </a:p>
          <a:p>
            <a:pPr marL="0" indent="0">
              <a:buNone/>
            </a:pPr>
            <a:r>
              <a:rPr lang="en"/>
              <a:t>Passing parameters obeys the same rule: Simply </a:t>
            </a:r>
            <a:r>
              <a:rPr lang="en" b="1"/>
              <a:t>copy the bits </a:t>
            </a:r>
            <a:r>
              <a:rPr lang="en"/>
              <a:t>to the new scope</a:t>
            </a:r>
            <a:r>
              <a:rPr lang="en" b="1"/>
              <a:t>.</a:t>
            </a:r>
            <a:endParaRPr b="1"/>
          </a:p>
        </p:txBody>
      </p:sp>
      <p:sp>
        <p:nvSpPr>
          <p:cNvPr id="294" name="Shape 294"/>
          <p:cNvSpPr txBox="1"/>
          <p:nvPr/>
        </p:nvSpPr>
        <p:spPr>
          <a:xfrm>
            <a:off x="420431" y="2646244"/>
            <a:ext cx="1091700" cy="612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endParaRPr sz="1050"/>
          </a:p>
        </p:txBody>
      </p:sp>
      <p:sp>
        <p:nvSpPr>
          <p:cNvPr id="295" name="Shape 295"/>
          <p:cNvSpPr txBox="1"/>
          <p:nvPr/>
        </p:nvSpPr>
        <p:spPr>
          <a:xfrm>
            <a:off x="182250" y="2306963"/>
            <a:ext cx="5143275" cy="2134575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r>
              <a:rPr lang="en" sz="1425" b="1">
                <a:solidFill>
                  <a:srgbClr val="9C20EE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public static</a:t>
            </a:r>
            <a:r>
              <a:rPr lang="en" sz="1425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425">
                <a:solidFill>
                  <a:srgbClr val="208920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double </a:t>
            </a:r>
            <a:r>
              <a:rPr lang="en" sz="1425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average(</a:t>
            </a:r>
            <a:r>
              <a:rPr lang="en" sz="1425">
                <a:solidFill>
                  <a:srgbClr val="208920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double</a:t>
            </a:r>
            <a:r>
              <a:rPr lang="en" sz="1425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a, </a:t>
            </a:r>
            <a:r>
              <a:rPr lang="en" sz="1425">
                <a:solidFill>
                  <a:srgbClr val="208920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double</a:t>
            </a:r>
            <a:r>
              <a:rPr lang="en" sz="1425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b) {</a:t>
            </a:r>
            <a:endParaRPr sz="1425">
              <a:solidFill>
                <a:schemeClr val="dk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425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" sz="1425" b="1">
                <a:solidFill>
                  <a:srgbClr val="9C20EE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" sz="1425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(a + b) / 2;</a:t>
            </a:r>
            <a:endParaRPr sz="1425">
              <a:solidFill>
                <a:schemeClr val="dk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425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425">
              <a:solidFill>
                <a:schemeClr val="dk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425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1425">
              <a:solidFill>
                <a:schemeClr val="dk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425" b="1">
                <a:solidFill>
                  <a:srgbClr val="9C20EE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public static</a:t>
            </a:r>
            <a:r>
              <a:rPr lang="en" sz="1425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425">
                <a:solidFill>
                  <a:srgbClr val="208920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" sz="1425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main(String[] args) {</a:t>
            </a:r>
            <a:endParaRPr sz="1425">
              <a:solidFill>
                <a:schemeClr val="dk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425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" sz="1425">
                <a:solidFill>
                  <a:srgbClr val="208920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double</a:t>
            </a:r>
            <a:r>
              <a:rPr lang="en" sz="1425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x = 5.5;</a:t>
            </a:r>
            <a:endParaRPr sz="1425">
              <a:solidFill>
                <a:schemeClr val="dk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425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" sz="1425">
                <a:solidFill>
                  <a:srgbClr val="208920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double</a:t>
            </a:r>
            <a:r>
              <a:rPr lang="en" sz="1425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y = 10.5;</a:t>
            </a:r>
            <a:endParaRPr sz="1425">
              <a:solidFill>
                <a:schemeClr val="dk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425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" sz="1425">
                <a:solidFill>
                  <a:srgbClr val="208920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double</a:t>
            </a:r>
            <a:r>
              <a:rPr lang="en" sz="1425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avg = average(x, y);</a:t>
            </a:r>
            <a:endParaRPr sz="1425">
              <a:solidFill>
                <a:schemeClr val="dk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>
              <a:buClr>
                <a:schemeClr val="dk1"/>
              </a:buClr>
              <a:buSzPts val="1100"/>
            </a:pPr>
            <a:r>
              <a:rPr lang="en" sz="1425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425">
              <a:solidFill>
                <a:schemeClr val="dk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endParaRPr sz="1425">
              <a:solidFill>
                <a:srgbClr val="208920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296" name="Shape 296"/>
          <p:cNvGrpSpPr/>
          <p:nvPr/>
        </p:nvGrpSpPr>
        <p:grpSpPr>
          <a:xfrm>
            <a:off x="321035" y="3295331"/>
            <a:ext cx="5820528" cy="428625"/>
            <a:chOff x="428046" y="3536525"/>
            <a:chExt cx="7760704" cy="571500"/>
          </a:xfrm>
        </p:grpSpPr>
        <p:cxnSp>
          <p:nvCxnSpPr>
            <p:cNvPr id="297" name="Shape 297"/>
            <p:cNvCxnSpPr/>
            <p:nvPr/>
          </p:nvCxnSpPr>
          <p:spPr>
            <a:xfrm>
              <a:off x="428046" y="3901528"/>
              <a:ext cx="286200" cy="0"/>
            </a:xfrm>
            <a:prstGeom prst="straightConnector1">
              <a:avLst/>
            </a:prstGeom>
            <a:noFill/>
            <a:ln w="9525" cap="flat" cmpd="sng">
              <a:solidFill>
                <a:srgbClr val="BE071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pic>
          <p:nvPicPr>
            <p:cNvPr id="298" name="Shape 29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445800" y="3536525"/>
              <a:ext cx="742950" cy="5715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2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2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29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hape 303"/>
          <p:cNvSpPr txBox="1">
            <a:spLocks noGrp="1"/>
          </p:cNvSpPr>
          <p:nvPr>
            <p:ph type="title"/>
          </p:nvPr>
        </p:nvSpPr>
        <p:spPr>
          <a:xfrm>
            <a:off x="125100" y="712313"/>
            <a:ext cx="6172200" cy="371475"/>
          </a:xfrm>
          <a:prstGeom prst="rect">
            <a:avLst/>
          </a:prstGeom>
        </p:spPr>
        <p:txBody>
          <a:bodyPr spcFirstLastPara="1" wrap="square" lIns="68569" tIns="68569" rIns="68569" bIns="68569" anchor="b" anchorCtr="0">
            <a:noAutofit/>
          </a:bodyPr>
          <a:lstStyle/>
          <a:p>
            <a:r>
              <a:rPr lang="en"/>
              <a:t>The Golden Rule of Equals (and Parameter Passing)</a:t>
            </a:r>
            <a:endParaRPr/>
          </a:p>
        </p:txBody>
      </p:sp>
      <p:sp>
        <p:nvSpPr>
          <p:cNvPr id="304" name="Shape 304"/>
          <p:cNvSpPr txBox="1">
            <a:spLocks noGrp="1"/>
          </p:cNvSpPr>
          <p:nvPr>
            <p:ph type="body" idx="1"/>
          </p:nvPr>
        </p:nvSpPr>
        <p:spPr>
          <a:xfrm>
            <a:off x="182250" y="1060313"/>
            <a:ext cx="6464700" cy="1347075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marL="0" indent="0">
              <a:buNone/>
            </a:pPr>
            <a:r>
              <a:rPr lang="en"/>
              <a:t>Given variables b and a:</a:t>
            </a:r>
            <a:endParaRPr/>
          </a:p>
          <a:p>
            <a:r>
              <a:rPr lang="en">
                <a:latin typeface="Consolas"/>
                <a:ea typeface="Consolas"/>
                <a:cs typeface="Consolas"/>
                <a:sym typeface="Consolas"/>
              </a:rPr>
              <a:t>b = a </a:t>
            </a:r>
            <a:r>
              <a:rPr lang="en" b="1"/>
              <a:t>copies</a:t>
            </a:r>
            <a:r>
              <a:rPr lang="en"/>
              <a:t> all the bits from a into b.</a:t>
            </a:r>
            <a:endParaRPr/>
          </a:p>
          <a:p>
            <a:pPr marL="0" indent="0">
              <a:buNone/>
            </a:pPr>
            <a:endParaRPr/>
          </a:p>
          <a:p>
            <a:pPr marL="0" indent="0">
              <a:buSzPts val="1100"/>
              <a:buNone/>
            </a:pPr>
            <a:r>
              <a:rPr lang="en"/>
              <a:t>Passing parameters obeys the same rule: Simply </a:t>
            </a:r>
            <a:r>
              <a:rPr lang="en" b="1"/>
              <a:t>copy the bits </a:t>
            </a:r>
            <a:r>
              <a:rPr lang="en"/>
              <a:t>to the new scope</a:t>
            </a:r>
            <a:r>
              <a:rPr lang="en" b="1"/>
              <a:t>.</a:t>
            </a:r>
            <a:endParaRPr b="1"/>
          </a:p>
          <a:p>
            <a:pPr marL="0" indent="0">
              <a:buNone/>
            </a:pPr>
            <a:endParaRPr/>
          </a:p>
        </p:txBody>
      </p:sp>
      <p:sp>
        <p:nvSpPr>
          <p:cNvPr id="305" name="Shape 305"/>
          <p:cNvSpPr txBox="1"/>
          <p:nvPr/>
        </p:nvSpPr>
        <p:spPr>
          <a:xfrm>
            <a:off x="420431" y="2646244"/>
            <a:ext cx="1091700" cy="612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endParaRPr sz="1050"/>
          </a:p>
        </p:txBody>
      </p:sp>
      <p:sp>
        <p:nvSpPr>
          <p:cNvPr id="306" name="Shape 306"/>
          <p:cNvSpPr txBox="1"/>
          <p:nvPr/>
        </p:nvSpPr>
        <p:spPr>
          <a:xfrm>
            <a:off x="182250" y="2306963"/>
            <a:ext cx="5143275" cy="2134575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r>
              <a:rPr lang="en" sz="1425" b="1">
                <a:solidFill>
                  <a:srgbClr val="9C20EE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public static</a:t>
            </a:r>
            <a:r>
              <a:rPr lang="en" sz="1425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425">
                <a:solidFill>
                  <a:srgbClr val="208920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double </a:t>
            </a:r>
            <a:r>
              <a:rPr lang="en" sz="1425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average(</a:t>
            </a:r>
            <a:r>
              <a:rPr lang="en" sz="1425">
                <a:solidFill>
                  <a:srgbClr val="208920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double</a:t>
            </a:r>
            <a:r>
              <a:rPr lang="en" sz="1425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a, </a:t>
            </a:r>
            <a:r>
              <a:rPr lang="en" sz="1425">
                <a:solidFill>
                  <a:srgbClr val="208920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double</a:t>
            </a:r>
            <a:r>
              <a:rPr lang="en" sz="1425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b) {</a:t>
            </a:r>
            <a:endParaRPr sz="1425">
              <a:solidFill>
                <a:schemeClr val="dk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425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" sz="1425" b="1">
                <a:solidFill>
                  <a:srgbClr val="9C20EE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" sz="1425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(a + b) / 2;</a:t>
            </a:r>
            <a:endParaRPr sz="1425">
              <a:solidFill>
                <a:schemeClr val="dk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425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425">
              <a:solidFill>
                <a:schemeClr val="dk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425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1425">
              <a:solidFill>
                <a:schemeClr val="dk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425" b="1">
                <a:solidFill>
                  <a:srgbClr val="9C20EE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public static</a:t>
            </a:r>
            <a:r>
              <a:rPr lang="en" sz="1425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425">
                <a:solidFill>
                  <a:srgbClr val="208920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" sz="1425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main(String[] args) {</a:t>
            </a:r>
            <a:endParaRPr sz="1425">
              <a:solidFill>
                <a:schemeClr val="dk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425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" sz="1425">
                <a:solidFill>
                  <a:srgbClr val="208920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double</a:t>
            </a:r>
            <a:r>
              <a:rPr lang="en" sz="1425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x = 5.5;</a:t>
            </a:r>
            <a:endParaRPr sz="1425">
              <a:solidFill>
                <a:schemeClr val="dk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425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" sz="1425">
                <a:solidFill>
                  <a:srgbClr val="208920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double</a:t>
            </a:r>
            <a:r>
              <a:rPr lang="en" sz="1425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y = 10.5;</a:t>
            </a:r>
            <a:endParaRPr sz="1425">
              <a:solidFill>
                <a:schemeClr val="dk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425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" sz="1425">
                <a:solidFill>
                  <a:srgbClr val="208920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double</a:t>
            </a:r>
            <a:r>
              <a:rPr lang="en" sz="1425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avg = average(x, y);</a:t>
            </a:r>
            <a:endParaRPr sz="1425">
              <a:solidFill>
                <a:schemeClr val="dk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>
              <a:buClr>
                <a:schemeClr val="dk1"/>
              </a:buClr>
              <a:buSzPts val="1100"/>
            </a:pPr>
            <a:r>
              <a:rPr lang="en" sz="1425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425">
              <a:solidFill>
                <a:schemeClr val="dk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endParaRPr sz="1425">
              <a:solidFill>
                <a:srgbClr val="208920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307" name="Shape 307"/>
          <p:cNvGrpSpPr/>
          <p:nvPr/>
        </p:nvGrpSpPr>
        <p:grpSpPr>
          <a:xfrm>
            <a:off x="321035" y="3295331"/>
            <a:ext cx="5820528" cy="428625"/>
            <a:chOff x="428046" y="3536525"/>
            <a:chExt cx="7760704" cy="571500"/>
          </a:xfrm>
        </p:grpSpPr>
        <p:cxnSp>
          <p:nvCxnSpPr>
            <p:cNvPr id="308" name="Shape 308"/>
            <p:cNvCxnSpPr/>
            <p:nvPr/>
          </p:nvCxnSpPr>
          <p:spPr>
            <a:xfrm>
              <a:off x="428046" y="3901528"/>
              <a:ext cx="286200" cy="0"/>
            </a:xfrm>
            <a:prstGeom prst="straightConnector1">
              <a:avLst/>
            </a:prstGeom>
            <a:noFill/>
            <a:ln w="9525" cap="flat" cmpd="sng">
              <a:solidFill>
                <a:srgbClr val="BE071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pic>
          <p:nvPicPr>
            <p:cNvPr id="309" name="Shape 30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445800" y="3536525"/>
              <a:ext cx="742950" cy="5715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hape 314"/>
          <p:cNvSpPr txBox="1">
            <a:spLocks noGrp="1"/>
          </p:cNvSpPr>
          <p:nvPr>
            <p:ph type="title"/>
          </p:nvPr>
        </p:nvSpPr>
        <p:spPr>
          <a:xfrm>
            <a:off x="125100" y="712313"/>
            <a:ext cx="6172200" cy="371475"/>
          </a:xfrm>
          <a:prstGeom prst="rect">
            <a:avLst/>
          </a:prstGeom>
        </p:spPr>
        <p:txBody>
          <a:bodyPr spcFirstLastPara="1" wrap="square" lIns="68569" tIns="68569" rIns="68569" bIns="68569" anchor="b" anchorCtr="0">
            <a:noAutofit/>
          </a:bodyPr>
          <a:lstStyle/>
          <a:p>
            <a:r>
              <a:rPr lang="en"/>
              <a:t>The Golden Rule of Equals (and Parameter Passing)</a:t>
            </a:r>
            <a:endParaRPr/>
          </a:p>
        </p:txBody>
      </p:sp>
      <p:sp>
        <p:nvSpPr>
          <p:cNvPr id="315" name="Shape 315"/>
          <p:cNvSpPr txBox="1">
            <a:spLocks noGrp="1"/>
          </p:cNvSpPr>
          <p:nvPr>
            <p:ph type="body" idx="1"/>
          </p:nvPr>
        </p:nvSpPr>
        <p:spPr>
          <a:xfrm>
            <a:off x="182250" y="1060313"/>
            <a:ext cx="6561675" cy="1347075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marL="0" indent="0">
              <a:buNone/>
            </a:pPr>
            <a:r>
              <a:rPr lang="en"/>
              <a:t>Given variables b and a:</a:t>
            </a:r>
            <a:endParaRPr/>
          </a:p>
          <a:p>
            <a:r>
              <a:rPr lang="en">
                <a:latin typeface="Consolas"/>
                <a:ea typeface="Consolas"/>
                <a:cs typeface="Consolas"/>
                <a:sym typeface="Consolas"/>
              </a:rPr>
              <a:t>b = a </a:t>
            </a:r>
            <a:r>
              <a:rPr lang="en" b="1"/>
              <a:t>copies</a:t>
            </a:r>
            <a:r>
              <a:rPr lang="en"/>
              <a:t> all the bits from a into b.</a:t>
            </a:r>
            <a:endParaRPr/>
          </a:p>
          <a:p>
            <a:pPr marL="0" indent="0">
              <a:buNone/>
            </a:pPr>
            <a:endParaRPr/>
          </a:p>
          <a:p>
            <a:pPr marL="0" indent="0">
              <a:buSzPts val="1100"/>
              <a:buNone/>
            </a:pPr>
            <a:r>
              <a:rPr lang="en"/>
              <a:t>Passing parameters obeys the same rule: Simply </a:t>
            </a:r>
            <a:r>
              <a:rPr lang="en" b="1"/>
              <a:t>copy the bits </a:t>
            </a:r>
            <a:r>
              <a:rPr lang="en"/>
              <a:t>to the new scope</a:t>
            </a:r>
            <a:r>
              <a:rPr lang="en" b="1"/>
              <a:t>.</a:t>
            </a:r>
            <a:endParaRPr b="1"/>
          </a:p>
          <a:p>
            <a:pPr marL="0" indent="0">
              <a:buNone/>
            </a:pPr>
            <a:endParaRPr/>
          </a:p>
        </p:txBody>
      </p:sp>
      <p:sp>
        <p:nvSpPr>
          <p:cNvPr id="316" name="Shape 316"/>
          <p:cNvSpPr txBox="1"/>
          <p:nvPr/>
        </p:nvSpPr>
        <p:spPr>
          <a:xfrm>
            <a:off x="420431" y="2646244"/>
            <a:ext cx="1091700" cy="612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endParaRPr sz="1050"/>
          </a:p>
        </p:txBody>
      </p:sp>
      <p:sp>
        <p:nvSpPr>
          <p:cNvPr id="317" name="Shape 317"/>
          <p:cNvSpPr txBox="1"/>
          <p:nvPr/>
        </p:nvSpPr>
        <p:spPr>
          <a:xfrm>
            <a:off x="182250" y="2306963"/>
            <a:ext cx="5143275" cy="2134575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r>
              <a:rPr lang="en" sz="1425" b="1">
                <a:solidFill>
                  <a:srgbClr val="9C20EE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public static</a:t>
            </a:r>
            <a:r>
              <a:rPr lang="en" sz="1425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425">
                <a:solidFill>
                  <a:srgbClr val="208920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double </a:t>
            </a:r>
            <a:r>
              <a:rPr lang="en" sz="1425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average(</a:t>
            </a:r>
            <a:r>
              <a:rPr lang="en" sz="1425">
                <a:solidFill>
                  <a:srgbClr val="208920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double</a:t>
            </a:r>
            <a:r>
              <a:rPr lang="en" sz="1425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a, </a:t>
            </a:r>
            <a:r>
              <a:rPr lang="en" sz="1425">
                <a:solidFill>
                  <a:srgbClr val="208920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double</a:t>
            </a:r>
            <a:r>
              <a:rPr lang="en" sz="1425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b) {</a:t>
            </a:r>
            <a:endParaRPr sz="1425">
              <a:solidFill>
                <a:schemeClr val="dk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425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" sz="1425" b="1">
                <a:solidFill>
                  <a:srgbClr val="9C20EE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" sz="1425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(a + b) / 2;</a:t>
            </a:r>
            <a:endParaRPr sz="1425">
              <a:solidFill>
                <a:schemeClr val="dk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425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425">
              <a:solidFill>
                <a:schemeClr val="dk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425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1425">
              <a:solidFill>
                <a:schemeClr val="dk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425" b="1">
                <a:solidFill>
                  <a:srgbClr val="9C20EE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public static</a:t>
            </a:r>
            <a:r>
              <a:rPr lang="en" sz="1425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425">
                <a:solidFill>
                  <a:srgbClr val="208920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" sz="1425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main(String[] args) {</a:t>
            </a:r>
            <a:endParaRPr sz="1425">
              <a:solidFill>
                <a:schemeClr val="dk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425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" sz="1425">
                <a:solidFill>
                  <a:srgbClr val="208920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double</a:t>
            </a:r>
            <a:r>
              <a:rPr lang="en" sz="1425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x = 5.5;</a:t>
            </a:r>
            <a:endParaRPr sz="1425">
              <a:solidFill>
                <a:schemeClr val="dk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425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" sz="1425">
                <a:solidFill>
                  <a:srgbClr val="208920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double</a:t>
            </a:r>
            <a:r>
              <a:rPr lang="en" sz="1425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y = 10.5;</a:t>
            </a:r>
            <a:endParaRPr sz="1425">
              <a:solidFill>
                <a:schemeClr val="dk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425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" sz="1425">
                <a:solidFill>
                  <a:srgbClr val="208920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double</a:t>
            </a:r>
            <a:r>
              <a:rPr lang="en" sz="1425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avg = average(x, y);</a:t>
            </a:r>
            <a:endParaRPr sz="1425">
              <a:solidFill>
                <a:schemeClr val="dk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425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425">
              <a:solidFill>
                <a:schemeClr val="dk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endParaRPr sz="1425">
              <a:solidFill>
                <a:srgbClr val="208920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318" name="Shape 318"/>
          <p:cNvCxnSpPr/>
          <p:nvPr/>
        </p:nvCxnSpPr>
        <p:spPr>
          <a:xfrm>
            <a:off x="321035" y="3775556"/>
            <a:ext cx="214650" cy="0"/>
          </a:xfrm>
          <a:prstGeom prst="straightConnector1">
            <a:avLst/>
          </a:prstGeom>
          <a:noFill/>
          <a:ln w="9525" cap="flat" cmpd="sng">
            <a:solidFill>
              <a:srgbClr val="BE071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319" name="Shape 3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84350" y="3295331"/>
            <a:ext cx="557213" cy="42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Shape 3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80769" y="3295331"/>
            <a:ext cx="564356" cy="62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Shape 325"/>
          <p:cNvSpPr txBox="1">
            <a:spLocks noGrp="1"/>
          </p:cNvSpPr>
          <p:nvPr>
            <p:ph type="title"/>
          </p:nvPr>
        </p:nvSpPr>
        <p:spPr>
          <a:xfrm>
            <a:off x="125100" y="712313"/>
            <a:ext cx="6172200" cy="371475"/>
          </a:xfrm>
          <a:prstGeom prst="rect">
            <a:avLst/>
          </a:prstGeom>
        </p:spPr>
        <p:txBody>
          <a:bodyPr spcFirstLastPara="1" wrap="square" lIns="68569" tIns="68569" rIns="68569" bIns="68569" anchor="b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"/>
              <a:t>The Golden Rule of Equals (and Parameter Passing)</a:t>
            </a:r>
            <a:endParaRPr/>
          </a:p>
        </p:txBody>
      </p:sp>
      <p:sp>
        <p:nvSpPr>
          <p:cNvPr id="326" name="Shape 326"/>
          <p:cNvSpPr txBox="1">
            <a:spLocks noGrp="1"/>
          </p:cNvSpPr>
          <p:nvPr>
            <p:ph type="body" idx="1"/>
          </p:nvPr>
        </p:nvSpPr>
        <p:spPr>
          <a:xfrm>
            <a:off x="182250" y="1060313"/>
            <a:ext cx="6470325" cy="1347075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marL="0" indent="0">
              <a:buNone/>
            </a:pPr>
            <a:r>
              <a:rPr lang="en"/>
              <a:t>Given variables b and a:</a:t>
            </a:r>
            <a:endParaRPr/>
          </a:p>
          <a:p>
            <a:r>
              <a:rPr lang="en">
                <a:latin typeface="Consolas"/>
                <a:ea typeface="Consolas"/>
                <a:cs typeface="Consolas"/>
                <a:sym typeface="Consolas"/>
              </a:rPr>
              <a:t>b = a </a:t>
            </a:r>
            <a:r>
              <a:rPr lang="en" b="1"/>
              <a:t>copies</a:t>
            </a:r>
            <a:r>
              <a:rPr lang="en"/>
              <a:t> all the bits from a into b.</a:t>
            </a:r>
            <a:endParaRPr/>
          </a:p>
          <a:p>
            <a:pPr marL="0" indent="0">
              <a:buNone/>
            </a:pPr>
            <a:endParaRPr/>
          </a:p>
          <a:p>
            <a:pPr marL="0" indent="0">
              <a:buSzPts val="1100"/>
              <a:buNone/>
            </a:pPr>
            <a:r>
              <a:rPr lang="en"/>
              <a:t>Passing parameters obeys the same rule: Simply </a:t>
            </a:r>
            <a:r>
              <a:rPr lang="en" b="1"/>
              <a:t>copy the bits </a:t>
            </a:r>
            <a:r>
              <a:rPr lang="en"/>
              <a:t>to the new scope</a:t>
            </a:r>
            <a:r>
              <a:rPr lang="en" b="1"/>
              <a:t>.</a:t>
            </a:r>
            <a:endParaRPr b="1"/>
          </a:p>
          <a:p>
            <a:pPr marL="0" indent="0">
              <a:buNone/>
            </a:pPr>
            <a:endParaRPr/>
          </a:p>
        </p:txBody>
      </p:sp>
      <p:sp>
        <p:nvSpPr>
          <p:cNvPr id="327" name="Shape 327"/>
          <p:cNvSpPr txBox="1"/>
          <p:nvPr/>
        </p:nvSpPr>
        <p:spPr>
          <a:xfrm>
            <a:off x="420431" y="2646244"/>
            <a:ext cx="1091700" cy="612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endParaRPr sz="1050"/>
          </a:p>
        </p:txBody>
      </p:sp>
      <p:sp>
        <p:nvSpPr>
          <p:cNvPr id="328" name="Shape 328"/>
          <p:cNvSpPr txBox="1"/>
          <p:nvPr/>
        </p:nvSpPr>
        <p:spPr>
          <a:xfrm>
            <a:off x="182250" y="2306963"/>
            <a:ext cx="5143275" cy="2134575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r>
              <a:rPr lang="en" sz="1425" b="1">
                <a:solidFill>
                  <a:srgbClr val="9C20EE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public static</a:t>
            </a:r>
            <a:r>
              <a:rPr lang="en" sz="1425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425">
                <a:solidFill>
                  <a:srgbClr val="208920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double </a:t>
            </a:r>
            <a:r>
              <a:rPr lang="en" sz="1425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average(</a:t>
            </a:r>
            <a:r>
              <a:rPr lang="en" sz="1425">
                <a:solidFill>
                  <a:srgbClr val="208920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double</a:t>
            </a:r>
            <a:r>
              <a:rPr lang="en" sz="1425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a, </a:t>
            </a:r>
            <a:r>
              <a:rPr lang="en" sz="1425">
                <a:solidFill>
                  <a:srgbClr val="208920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double</a:t>
            </a:r>
            <a:r>
              <a:rPr lang="en" sz="1425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b) {</a:t>
            </a:r>
            <a:endParaRPr sz="1425">
              <a:solidFill>
                <a:schemeClr val="dk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425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" sz="1425" b="1">
                <a:solidFill>
                  <a:srgbClr val="9C20EE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" sz="1425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(a + b) / 2;</a:t>
            </a:r>
            <a:endParaRPr sz="1425">
              <a:solidFill>
                <a:schemeClr val="dk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425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425">
              <a:solidFill>
                <a:schemeClr val="dk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425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1425">
              <a:solidFill>
                <a:schemeClr val="dk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425" b="1">
                <a:solidFill>
                  <a:srgbClr val="9C20EE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public static</a:t>
            </a:r>
            <a:r>
              <a:rPr lang="en" sz="1425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425">
                <a:solidFill>
                  <a:srgbClr val="208920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" sz="1425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main(String[] args) {</a:t>
            </a:r>
            <a:endParaRPr sz="1425">
              <a:solidFill>
                <a:schemeClr val="dk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425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" sz="1425">
                <a:solidFill>
                  <a:srgbClr val="208920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double</a:t>
            </a:r>
            <a:r>
              <a:rPr lang="en" sz="1425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x = 5.5;</a:t>
            </a:r>
            <a:endParaRPr sz="1425">
              <a:solidFill>
                <a:schemeClr val="dk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425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" sz="1425">
                <a:solidFill>
                  <a:srgbClr val="208920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double</a:t>
            </a:r>
            <a:r>
              <a:rPr lang="en" sz="1425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y = 10.5;</a:t>
            </a:r>
            <a:endParaRPr sz="1425">
              <a:solidFill>
                <a:schemeClr val="dk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425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" sz="1425">
                <a:solidFill>
                  <a:srgbClr val="208920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double</a:t>
            </a:r>
            <a:r>
              <a:rPr lang="en" sz="1425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avg = average(x, y);</a:t>
            </a:r>
            <a:endParaRPr sz="1425">
              <a:solidFill>
                <a:schemeClr val="dk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425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425">
              <a:solidFill>
                <a:schemeClr val="dk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endParaRPr sz="1425">
              <a:solidFill>
                <a:srgbClr val="208920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329" name="Shape 329"/>
          <p:cNvCxnSpPr/>
          <p:nvPr/>
        </p:nvCxnSpPr>
        <p:spPr>
          <a:xfrm>
            <a:off x="328411" y="3985740"/>
            <a:ext cx="214650" cy="0"/>
          </a:xfrm>
          <a:prstGeom prst="straightConnector1">
            <a:avLst/>
          </a:prstGeom>
          <a:noFill/>
          <a:ln w="9525" cap="flat" cmpd="sng">
            <a:solidFill>
              <a:srgbClr val="BE071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330" name="Shape 3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84350" y="3295331"/>
            <a:ext cx="557213" cy="42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Shape 3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80769" y="3295331"/>
            <a:ext cx="564356" cy="62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Shape 336"/>
          <p:cNvSpPr txBox="1">
            <a:spLocks noGrp="1"/>
          </p:cNvSpPr>
          <p:nvPr>
            <p:ph type="title"/>
          </p:nvPr>
        </p:nvSpPr>
        <p:spPr>
          <a:xfrm>
            <a:off x="125100" y="712313"/>
            <a:ext cx="6172200" cy="371475"/>
          </a:xfrm>
          <a:prstGeom prst="rect">
            <a:avLst/>
          </a:prstGeom>
        </p:spPr>
        <p:txBody>
          <a:bodyPr spcFirstLastPara="1" wrap="square" lIns="68569" tIns="68569" rIns="68569" bIns="68569" anchor="b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"/>
              <a:t>The Golden Rule of Equals (and Parameter Passing)</a:t>
            </a:r>
            <a:endParaRPr/>
          </a:p>
        </p:txBody>
      </p:sp>
      <p:sp>
        <p:nvSpPr>
          <p:cNvPr id="337" name="Shape 337"/>
          <p:cNvSpPr txBox="1">
            <a:spLocks noGrp="1"/>
          </p:cNvSpPr>
          <p:nvPr>
            <p:ph type="body" idx="1"/>
          </p:nvPr>
        </p:nvSpPr>
        <p:spPr>
          <a:xfrm>
            <a:off x="182250" y="1060313"/>
            <a:ext cx="6498900" cy="1347075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marL="0" indent="0">
              <a:buNone/>
            </a:pPr>
            <a:r>
              <a:rPr lang="en"/>
              <a:t>Given variables b and a:</a:t>
            </a:r>
            <a:endParaRPr/>
          </a:p>
          <a:p>
            <a:r>
              <a:rPr lang="en">
                <a:latin typeface="Consolas"/>
                <a:ea typeface="Consolas"/>
                <a:cs typeface="Consolas"/>
                <a:sym typeface="Consolas"/>
              </a:rPr>
              <a:t>b = a </a:t>
            </a:r>
            <a:r>
              <a:rPr lang="en" b="1"/>
              <a:t>copies</a:t>
            </a:r>
            <a:r>
              <a:rPr lang="en"/>
              <a:t> all the bits from a into b.</a:t>
            </a:r>
            <a:endParaRPr/>
          </a:p>
          <a:p>
            <a:pPr marL="0" indent="0">
              <a:buNone/>
            </a:pPr>
            <a:endParaRPr/>
          </a:p>
          <a:p>
            <a:pPr marL="0" indent="0">
              <a:buSzPts val="1100"/>
              <a:buNone/>
            </a:pPr>
            <a:r>
              <a:rPr lang="en"/>
              <a:t>Passing parameters obeys the same rule: Simply </a:t>
            </a:r>
            <a:r>
              <a:rPr lang="en" b="1"/>
              <a:t>copy the bits </a:t>
            </a:r>
            <a:r>
              <a:rPr lang="en"/>
              <a:t>to the new scope</a:t>
            </a:r>
            <a:r>
              <a:rPr lang="en" b="1"/>
              <a:t>.</a:t>
            </a:r>
            <a:endParaRPr b="1"/>
          </a:p>
          <a:p>
            <a:pPr marL="0" indent="0">
              <a:buNone/>
            </a:pPr>
            <a:endParaRPr/>
          </a:p>
        </p:txBody>
      </p:sp>
      <p:sp>
        <p:nvSpPr>
          <p:cNvPr id="338" name="Shape 338"/>
          <p:cNvSpPr txBox="1"/>
          <p:nvPr/>
        </p:nvSpPr>
        <p:spPr>
          <a:xfrm>
            <a:off x="420431" y="2646244"/>
            <a:ext cx="1091700" cy="612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endParaRPr sz="1050"/>
          </a:p>
        </p:txBody>
      </p:sp>
      <p:sp>
        <p:nvSpPr>
          <p:cNvPr id="339" name="Shape 339"/>
          <p:cNvSpPr txBox="1"/>
          <p:nvPr/>
        </p:nvSpPr>
        <p:spPr>
          <a:xfrm>
            <a:off x="182250" y="2306963"/>
            <a:ext cx="5143275" cy="2134575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r>
              <a:rPr lang="en" sz="1425" b="1">
                <a:solidFill>
                  <a:srgbClr val="9C20EE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public static</a:t>
            </a:r>
            <a:r>
              <a:rPr lang="en" sz="1425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425">
                <a:solidFill>
                  <a:srgbClr val="208920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double </a:t>
            </a:r>
            <a:r>
              <a:rPr lang="en" sz="1425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average(</a:t>
            </a:r>
            <a:r>
              <a:rPr lang="en" sz="1425">
                <a:solidFill>
                  <a:srgbClr val="208920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double</a:t>
            </a:r>
            <a:r>
              <a:rPr lang="en" sz="1425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a, </a:t>
            </a:r>
            <a:r>
              <a:rPr lang="en" sz="1425">
                <a:solidFill>
                  <a:srgbClr val="208920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double</a:t>
            </a:r>
            <a:r>
              <a:rPr lang="en" sz="1425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b) {</a:t>
            </a:r>
            <a:endParaRPr sz="1425">
              <a:solidFill>
                <a:schemeClr val="dk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425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" sz="1425" b="1">
                <a:solidFill>
                  <a:srgbClr val="9C20EE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" sz="1425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(a + b) / 2;</a:t>
            </a:r>
            <a:endParaRPr sz="1425">
              <a:solidFill>
                <a:schemeClr val="dk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425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425">
              <a:solidFill>
                <a:schemeClr val="dk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425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1425">
              <a:solidFill>
                <a:schemeClr val="dk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425" b="1">
                <a:solidFill>
                  <a:srgbClr val="9C20EE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public static</a:t>
            </a:r>
            <a:r>
              <a:rPr lang="en" sz="1425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425">
                <a:solidFill>
                  <a:srgbClr val="208920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" sz="1425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main(String[] args) {</a:t>
            </a:r>
            <a:endParaRPr sz="1425">
              <a:solidFill>
                <a:schemeClr val="dk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425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" sz="1425">
                <a:solidFill>
                  <a:srgbClr val="208920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double</a:t>
            </a:r>
            <a:r>
              <a:rPr lang="en" sz="1425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x = 5.5;</a:t>
            </a:r>
            <a:endParaRPr sz="1425">
              <a:solidFill>
                <a:schemeClr val="dk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425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" sz="1425">
                <a:solidFill>
                  <a:srgbClr val="208920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double</a:t>
            </a:r>
            <a:r>
              <a:rPr lang="en" sz="1425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y = 10.5;</a:t>
            </a:r>
            <a:endParaRPr sz="1425">
              <a:solidFill>
                <a:schemeClr val="dk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425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" sz="1425">
                <a:solidFill>
                  <a:srgbClr val="208920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double</a:t>
            </a:r>
            <a:r>
              <a:rPr lang="en" sz="1425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avg = average(x, y);</a:t>
            </a:r>
            <a:endParaRPr sz="1425">
              <a:solidFill>
                <a:schemeClr val="dk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425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425">
              <a:solidFill>
                <a:schemeClr val="dk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endParaRPr sz="1425">
              <a:solidFill>
                <a:srgbClr val="208920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340" name="Shape 3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84350" y="3295331"/>
            <a:ext cx="557213" cy="42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Shape 3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80769" y="3295331"/>
            <a:ext cx="564356" cy="6286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2" name="Shape 342"/>
          <p:cNvCxnSpPr/>
          <p:nvPr/>
        </p:nvCxnSpPr>
        <p:spPr>
          <a:xfrm>
            <a:off x="22125" y="2503126"/>
            <a:ext cx="214650" cy="0"/>
          </a:xfrm>
          <a:prstGeom prst="straightConnector1">
            <a:avLst/>
          </a:prstGeom>
          <a:noFill/>
          <a:ln w="9525" cap="flat" cmpd="sng">
            <a:solidFill>
              <a:srgbClr val="BE071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343" name="Shape 3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80769" y="2364423"/>
            <a:ext cx="657225" cy="6357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4" name="Shape 344"/>
          <p:cNvGrpSpPr/>
          <p:nvPr/>
        </p:nvGrpSpPr>
        <p:grpSpPr>
          <a:xfrm>
            <a:off x="3974081" y="1485019"/>
            <a:ext cx="2093850" cy="557606"/>
            <a:chOff x="6213175" y="1122775"/>
            <a:chExt cx="2791800" cy="743475"/>
          </a:xfrm>
        </p:grpSpPr>
        <p:sp>
          <p:nvSpPr>
            <p:cNvPr id="345" name="Shape 345"/>
            <p:cNvSpPr txBox="1"/>
            <p:nvPr/>
          </p:nvSpPr>
          <p:spPr>
            <a:xfrm>
              <a:off x="6213175" y="1122775"/>
              <a:ext cx="2791800" cy="37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69" tIns="68569" rIns="68569" bIns="68569" anchor="t" anchorCtr="0">
              <a:noAutofit/>
            </a:bodyPr>
            <a:lstStyle/>
            <a:p>
              <a:r>
                <a:rPr lang="en" sz="1050">
                  <a:solidFill>
                    <a:srgbClr val="BE0712"/>
                  </a:solidFill>
                </a:rPr>
                <a:t>This is also called pass by value.</a:t>
              </a:r>
              <a:endParaRPr sz="1050">
                <a:solidFill>
                  <a:srgbClr val="BE0712"/>
                </a:solidFill>
              </a:endParaRPr>
            </a:p>
          </p:txBody>
        </p:sp>
        <p:cxnSp>
          <p:nvCxnSpPr>
            <p:cNvPr id="346" name="Shape 346"/>
            <p:cNvCxnSpPr/>
            <p:nvPr/>
          </p:nvCxnSpPr>
          <p:spPr>
            <a:xfrm flipH="1">
              <a:off x="7464775" y="1471750"/>
              <a:ext cx="462900" cy="394500"/>
            </a:xfrm>
            <a:prstGeom prst="straightConnector1">
              <a:avLst/>
            </a:prstGeom>
            <a:noFill/>
            <a:ln w="9525" cap="flat" cmpd="sng">
              <a:solidFill>
                <a:srgbClr val="BE071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Shape 351"/>
          <p:cNvSpPr txBox="1">
            <a:spLocks noGrp="1"/>
          </p:cNvSpPr>
          <p:nvPr>
            <p:ph type="title"/>
          </p:nvPr>
        </p:nvSpPr>
        <p:spPr>
          <a:xfrm>
            <a:off x="125100" y="712313"/>
            <a:ext cx="6172200" cy="371475"/>
          </a:xfrm>
          <a:prstGeom prst="rect">
            <a:avLst/>
          </a:prstGeom>
        </p:spPr>
        <p:txBody>
          <a:bodyPr spcFirstLastPara="1" wrap="square" lIns="68569" tIns="68569" rIns="68569" bIns="68569" anchor="b" anchorCtr="0">
            <a:noAutofit/>
          </a:bodyPr>
          <a:lstStyle/>
          <a:p>
            <a:r>
              <a:rPr lang="en"/>
              <a:t>The Golden Rule: Summary</a:t>
            </a:r>
            <a:endParaRPr/>
          </a:p>
        </p:txBody>
      </p:sp>
      <p:sp>
        <p:nvSpPr>
          <p:cNvPr id="352" name="Shape 352"/>
          <p:cNvSpPr txBox="1">
            <a:spLocks noGrp="1"/>
          </p:cNvSpPr>
          <p:nvPr>
            <p:ph type="body" idx="1"/>
          </p:nvPr>
        </p:nvSpPr>
        <p:spPr>
          <a:xfrm>
            <a:off x="182250" y="1060313"/>
            <a:ext cx="6332850" cy="3115350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marL="0" indent="0">
              <a:buNone/>
            </a:pPr>
            <a:r>
              <a:rPr lang="en"/>
              <a:t>There are 9 types of variables in Java:</a:t>
            </a:r>
            <a:endParaRPr/>
          </a:p>
          <a:p>
            <a:r>
              <a:rPr lang="en"/>
              <a:t>8 primitive types (byte, short, int, long, float, double, boolean, char).</a:t>
            </a:r>
            <a:endParaRPr/>
          </a:p>
          <a:p>
            <a:pPr>
              <a:spcBef>
                <a:spcPts val="0"/>
              </a:spcBef>
            </a:pPr>
            <a:r>
              <a:rPr lang="en"/>
              <a:t>The 9th type is references to Objects (an arrow). References may be null.</a:t>
            </a:r>
            <a:endParaRPr/>
          </a:p>
          <a:p>
            <a:pPr marL="0" indent="0">
              <a:buNone/>
            </a:pPr>
            <a:endParaRPr/>
          </a:p>
          <a:p>
            <a:pPr marL="0" indent="0">
              <a:buNone/>
            </a:pPr>
            <a:r>
              <a:rPr lang="en"/>
              <a:t>In box-and-pointer notation, each variable is drawn as a labeled box and values are shown in the box. </a:t>
            </a:r>
            <a:endParaRPr/>
          </a:p>
          <a:p>
            <a:r>
              <a:rPr lang="en"/>
              <a:t>Addresses are represented by arrows to object instances.</a:t>
            </a:r>
            <a:endParaRPr/>
          </a:p>
          <a:p>
            <a:pPr marL="0" indent="0">
              <a:buNone/>
            </a:pPr>
            <a:endParaRPr/>
          </a:p>
          <a:p>
            <a:pPr marL="0" indent="0">
              <a:buNone/>
            </a:pPr>
            <a:r>
              <a:rPr lang="en"/>
              <a:t>The golden rule:</a:t>
            </a:r>
            <a:endParaRPr/>
          </a:p>
          <a:p>
            <a:r>
              <a:rPr lang="en">
                <a:latin typeface="Consolas"/>
                <a:ea typeface="Consolas"/>
                <a:cs typeface="Consolas"/>
                <a:sym typeface="Consolas"/>
              </a:rPr>
              <a:t>b = a </a:t>
            </a:r>
            <a:r>
              <a:rPr lang="en" b="1"/>
              <a:t>copies the bits</a:t>
            </a:r>
            <a:r>
              <a:rPr lang="en"/>
              <a:t> from a into b.</a:t>
            </a:r>
            <a:endParaRPr/>
          </a:p>
          <a:p>
            <a:pPr>
              <a:spcBef>
                <a:spcPts val="0"/>
              </a:spcBef>
            </a:pPr>
            <a:r>
              <a:rPr lang="en"/>
              <a:t>Passing parameters </a:t>
            </a:r>
            <a:r>
              <a:rPr lang="en" b="1"/>
              <a:t>copies the bits</a:t>
            </a:r>
            <a:r>
              <a:rPr lang="en"/>
              <a:t>.</a:t>
            </a:r>
            <a:endParaRPr/>
          </a:p>
          <a:p>
            <a:pPr marL="0" indent="0">
              <a:buNone/>
            </a:pPr>
            <a:endParaRPr/>
          </a:p>
        </p:txBody>
      </p:sp>
      <p:pic>
        <p:nvPicPr>
          <p:cNvPr id="353" name="Shape 3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91508" y="3021311"/>
            <a:ext cx="2464594" cy="14430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3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3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3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35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35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35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"/>
                                        <p:tgtEl>
                                          <p:spTgt spid="35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"/>
                                        <p:tgtEl>
                                          <p:spTgt spid="35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2E9"/>
        </a:solidFill>
        <a:effectLst/>
      </p:bgPr>
    </p:bg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Shape 358"/>
          <p:cNvSpPr txBox="1">
            <a:spLocks noGrp="1"/>
          </p:cNvSpPr>
          <p:nvPr>
            <p:ph type="title"/>
          </p:nvPr>
        </p:nvSpPr>
        <p:spPr>
          <a:xfrm>
            <a:off x="125100" y="712313"/>
            <a:ext cx="6172200" cy="371475"/>
          </a:xfrm>
          <a:prstGeom prst="rect">
            <a:avLst/>
          </a:prstGeom>
        </p:spPr>
        <p:txBody>
          <a:bodyPr spcFirstLastPara="1" wrap="square" lIns="68569" tIns="68569" rIns="68569" bIns="68569" anchor="b" anchorCtr="0">
            <a:noAutofit/>
          </a:bodyPr>
          <a:lstStyle/>
          <a:p>
            <a:r>
              <a:rPr lang="en"/>
              <a:t>Test Your Understanding: sp18.datastructur.es/lec -- 4th poll</a:t>
            </a:r>
            <a:endParaRPr>
              <a:solidFill>
                <a:srgbClr val="38761D"/>
              </a:solidFill>
            </a:endParaRPr>
          </a:p>
        </p:txBody>
      </p:sp>
      <p:sp>
        <p:nvSpPr>
          <p:cNvPr id="359" name="Shape 359"/>
          <p:cNvSpPr txBox="1"/>
          <p:nvPr/>
        </p:nvSpPr>
        <p:spPr>
          <a:xfrm>
            <a:off x="2506913" y="2184338"/>
            <a:ext cx="4276575" cy="226125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r>
              <a:rPr lang="en" sz="1275" b="1">
                <a:solidFill>
                  <a:srgbClr val="9C20EE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public static</a:t>
            </a:r>
            <a:r>
              <a:rPr lang="en" sz="1275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275">
                <a:solidFill>
                  <a:srgbClr val="208920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" sz="1275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main(String[] args) {</a:t>
            </a:r>
            <a:endParaRPr sz="1275">
              <a:solidFill>
                <a:schemeClr val="dk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275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1275">
                <a:solidFill>
                  <a:srgbClr val="208920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Walrus</a:t>
            </a:r>
            <a:r>
              <a:rPr lang="en" sz="1275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walrus = </a:t>
            </a:r>
            <a:r>
              <a:rPr lang="en" sz="1275" b="1">
                <a:solidFill>
                  <a:srgbClr val="9C20EE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" sz="1275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Walrus(3500, 10.5);</a:t>
            </a:r>
            <a:endParaRPr sz="1275">
              <a:solidFill>
                <a:schemeClr val="dk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275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1275">
                <a:solidFill>
                  <a:srgbClr val="208920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" sz="1275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x = 9;</a:t>
            </a:r>
            <a:endParaRPr sz="1275">
              <a:solidFill>
                <a:schemeClr val="dk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275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   doStuff(walrus, x);</a:t>
            </a:r>
            <a:endParaRPr sz="1275">
              <a:solidFill>
                <a:schemeClr val="dk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275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   System.out.println(walrus);</a:t>
            </a:r>
            <a:endParaRPr sz="1275">
              <a:solidFill>
                <a:schemeClr val="dk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275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   System.out.println(x);</a:t>
            </a:r>
            <a:endParaRPr sz="1275">
              <a:solidFill>
                <a:schemeClr val="dk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275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275">
              <a:solidFill>
                <a:schemeClr val="dk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275" b="1">
                <a:solidFill>
                  <a:srgbClr val="9C20EE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public static</a:t>
            </a:r>
            <a:r>
              <a:rPr lang="en" sz="1275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275">
                <a:solidFill>
                  <a:srgbClr val="208920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" sz="1275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doStuff(</a:t>
            </a:r>
            <a:r>
              <a:rPr lang="en" sz="1275">
                <a:solidFill>
                  <a:srgbClr val="208920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Walrus</a:t>
            </a:r>
            <a:r>
              <a:rPr lang="en" sz="1275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W, </a:t>
            </a:r>
            <a:r>
              <a:rPr lang="en" sz="1275">
                <a:solidFill>
                  <a:srgbClr val="208920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" sz="1275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x) {</a:t>
            </a:r>
            <a:endParaRPr sz="1275">
              <a:solidFill>
                <a:schemeClr val="dk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275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   W.weight = W.weight - 100;</a:t>
            </a:r>
            <a:endParaRPr sz="1275">
              <a:solidFill>
                <a:schemeClr val="dk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275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   x = x - 5;</a:t>
            </a:r>
            <a:endParaRPr sz="1275">
              <a:solidFill>
                <a:schemeClr val="dk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275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275"/>
          </a:p>
        </p:txBody>
      </p:sp>
      <p:sp>
        <p:nvSpPr>
          <p:cNvPr id="360" name="Shape 360"/>
          <p:cNvSpPr txBox="1">
            <a:spLocks noGrp="1"/>
          </p:cNvSpPr>
          <p:nvPr>
            <p:ph type="body" idx="1"/>
          </p:nvPr>
        </p:nvSpPr>
        <p:spPr>
          <a:xfrm>
            <a:off x="182250" y="1060313"/>
            <a:ext cx="6332850" cy="3115350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marL="0" indent="0">
              <a:buNone/>
            </a:pPr>
            <a:r>
              <a:rPr lang="en"/>
              <a:t>Does the call to doStuff(walrus, x) have an affect on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walrus</a:t>
            </a:r>
            <a:r>
              <a:rPr lang="en"/>
              <a:t> and/or main’s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"/>
              <a:t>?</a:t>
            </a:r>
            <a:endParaRPr/>
          </a:p>
          <a:p>
            <a:pPr>
              <a:buAutoNum type="alphaUcPeriod"/>
            </a:pPr>
            <a:r>
              <a:rPr lang="en"/>
              <a:t>Neither will change.</a:t>
            </a:r>
            <a:endParaRPr/>
          </a:p>
          <a:p>
            <a:pPr>
              <a:spcBef>
                <a:spcPts val="0"/>
              </a:spcBef>
              <a:buAutoNum type="alphaUcPeriod"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walrus</a:t>
            </a:r>
            <a:r>
              <a:rPr lang="en"/>
              <a:t> will lose 100 lbs, but main’s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"/>
              <a:t> will not change.</a:t>
            </a:r>
            <a:endParaRPr/>
          </a:p>
          <a:p>
            <a:pPr>
              <a:spcBef>
                <a:spcPts val="0"/>
              </a:spcBef>
              <a:buAutoNum type="alphaUcPeriod"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walrus</a:t>
            </a:r>
            <a:r>
              <a:rPr lang="en"/>
              <a:t> will not change, but main’s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"/>
              <a:t> will decrease by 5.</a:t>
            </a:r>
            <a:endParaRPr/>
          </a:p>
          <a:p>
            <a:pPr>
              <a:spcBef>
                <a:spcPts val="0"/>
              </a:spcBef>
              <a:buAutoNum type="alphaUcPeriod"/>
            </a:pPr>
            <a:r>
              <a:rPr lang="en"/>
              <a:t>Both will decrease.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2E9"/>
        </a:solidFill>
        <a:effectLst/>
      </p:bgPr>
    </p:bg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Shape 365"/>
          <p:cNvSpPr txBox="1">
            <a:spLocks noGrp="1"/>
          </p:cNvSpPr>
          <p:nvPr>
            <p:ph type="title"/>
          </p:nvPr>
        </p:nvSpPr>
        <p:spPr>
          <a:xfrm>
            <a:off x="125100" y="712312"/>
            <a:ext cx="6172200" cy="665100"/>
          </a:xfrm>
          <a:prstGeom prst="rect">
            <a:avLst/>
          </a:prstGeom>
        </p:spPr>
        <p:txBody>
          <a:bodyPr spcFirstLastPara="1" wrap="square" lIns="68569" tIns="68569" rIns="68569" bIns="68569" anchor="b" anchorCtr="0">
            <a:noAutofit/>
          </a:bodyPr>
          <a:lstStyle/>
          <a:p>
            <a:r>
              <a:rPr lang="en"/>
              <a:t>Try to convince your neighbor of your answer:  sp18.datastructur.es/lec -- 5th poll</a:t>
            </a:r>
            <a:endParaRPr/>
          </a:p>
        </p:txBody>
      </p:sp>
      <p:sp>
        <p:nvSpPr>
          <p:cNvPr id="366" name="Shape 366"/>
          <p:cNvSpPr txBox="1">
            <a:spLocks noGrp="1"/>
          </p:cNvSpPr>
          <p:nvPr>
            <p:ph type="body" idx="1"/>
          </p:nvPr>
        </p:nvSpPr>
        <p:spPr>
          <a:xfrm>
            <a:off x="182250" y="1231763"/>
            <a:ext cx="6332850" cy="3115350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marL="0" indent="0">
              <a:buNone/>
            </a:pPr>
            <a:r>
              <a:rPr lang="en"/>
              <a:t>Does the call to doStuff(walrus, x) have an affect on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walrus</a:t>
            </a:r>
            <a:r>
              <a:rPr lang="en"/>
              <a:t> and/or main’s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"/>
              <a:t>?</a:t>
            </a:r>
            <a:endParaRPr/>
          </a:p>
          <a:p>
            <a:pPr>
              <a:buAutoNum type="alphaUcPeriod"/>
            </a:pPr>
            <a:r>
              <a:rPr lang="en"/>
              <a:t>Neither will change.</a:t>
            </a:r>
            <a:endParaRPr/>
          </a:p>
          <a:p>
            <a:pPr>
              <a:spcBef>
                <a:spcPts val="0"/>
              </a:spcBef>
              <a:buAutoNum type="alphaUcPeriod"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walrus</a:t>
            </a:r>
            <a:r>
              <a:rPr lang="en"/>
              <a:t> will lose 100 lbs, but main’s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"/>
              <a:t> will not change.</a:t>
            </a:r>
            <a:endParaRPr/>
          </a:p>
          <a:p>
            <a:pPr>
              <a:spcBef>
                <a:spcPts val="0"/>
              </a:spcBef>
              <a:buAutoNum type="alphaUcPeriod"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walrus</a:t>
            </a:r>
            <a:r>
              <a:rPr lang="en"/>
              <a:t> will not change, but main’s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"/>
              <a:t> will decrease by 5.</a:t>
            </a:r>
            <a:endParaRPr/>
          </a:p>
          <a:p>
            <a:pPr>
              <a:spcBef>
                <a:spcPts val="0"/>
              </a:spcBef>
              <a:buAutoNum type="alphaUcPeriod"/>
            </a:pPr>
            <a:r>
              <a:rPr lang="en"/>
              <a:t>Both will decrease.</a:t>
            </a:r>
            <a:endParaRPr/>
          </a:p>
        </p:txBody>
      </p:sp>
      <p:sp>
        <p:nvSpPr>
          <p:cNvPr id="367" name="Shape 367"/>
          <p:cNvSpPr txBox="1"/>
          <p:nvPr/>
        </p:nvSpPr>
        <p:spPr>
          <a:xfrm>
            <a:off x="166519" y="3491756"/>
            <a:ext cx="1901025" cy="49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r>
              <a:rPr lang="en" sz="1050"/>
              <a:t>Answer: </a:t>
            </a:r>
            <a:r>
              <a:rPr lang="en" sz="1050" u="sng">
                <a:solidFill>
                  <a:schemeClr val="hlink"/>
                </a:solidFill>
                <a:hlinkClick r:id="rId3"/>
              </a:rPr>
              <a:t>http://goo.gl/ngsxkq</a:t>
            </a:r>
            <a:endParaRPr sz="1050"/>
          </a:p>
          <a:p>
            <a:endParaRPr sz="1050"/>
          </a:p>
        </p:txBody>
      </p:sp>
      <p:sp>
        <p:nvSpPr>
          <p:cNvPr id="368" name="Shape 368"/>
          <p:cNvSpPr txBox="1"/>
          <p:nvPr/>
        </p:nvSpPr>
        <p:spPr>
          <a:xfrm>
            <a:off x="2506913" y="2350988"/>
            <a:ext cx="4276575" cy="214965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r>
              <a:rPr lang="en" sz="1200" b="1">
                <a:solidFill>
                  <a:srgbClr val="9C20EE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public static</a:t>
            </a:r>
            <a:r>
              <a:rPr lang="en" sz="12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200">
                <a:solidFill>
                  <a:srgbClr val="208920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" sz="12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main(String[] args) {</a:t>
            </a:r>
            <a:endParaRPr sz="1200">
              <a:solidFill>
                <a:schemeClr val="dk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2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1200">
                <a:solidFill>
                  <a:srgbClr val="208920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Walrus</a:t>
            </a:r>
            <a:r>
              <a:rPr lang="en" sz="12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walrus = </a:t>
            </a:r>
            <a:r>
              <a:rPr lang="en" sz="1200" b="1">
                <a:solidFill>
                  <a:srgbClr val="9C20EE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" sz="12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Walrus(3500, 10.5);</a:t>
            </a:r>
            <a:endParaRPr sz="1200">
              <a:solidFill>
                <a:schemeClr val="dk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2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1200">
                <a:solidFill>
                  <a:srgbClr val="208920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" sz="12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x = 9;</a:t>
            </a:r>
            <a:endParaRPr sz="1200">
              <a:solidFill>
                <a:schemeClr val="dk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2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   doStuff(walrus, x);</a:t>
            </a:r>
            <a:endParaRPr sz="1200">
              <a:solidFill>
                <a:schemeClr val="dk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2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   System.out.println(walrus);</a:t>
            </a:r>
            <a:endParaRPr sz="1200">
              <a:solidFill>
                <a:schemeClr val="dk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2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   System.out.println(x);</a:t>
            </a:r>
            <a:endParaRPr sz="1200">
              <a:solidFill>
                <a:schemeClr val="dk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2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200">
              <a:solidFill>
                <a:schemeClr val="dk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200" b="1">
                <a:solidFill>
                  <a:srgbClr val="9C20EE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public static</a:t>
            </a:r>
            <a:r>
              <a:rPr lang="en" sz="12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200">
                <a:solidFill>
                  <a:srgbClr val="208920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" sz="12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doStuff(</a:t>
            </a:r>
            <a:r>
              <a:rPr lang="en" sz="1200">
                <a:solidFill>
                  <a:srgbClr val="208920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Walrus</a:t>
            </a:r>
            <a:r>
              <a:rPr lang="en" sz="12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W, </a:t>
            </a:r>
            <a:r>
              <a:rPr lang="en" sz="1200">
                <a:solidFill>
                  <a:srgbClr val="208920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" sz="12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x) {</a:t>
            </a:r>
            <a:endParaRPr sz="1200">
              <a:solidFill>
                <a:schemeClr val="dk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2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   W.weight = W.weight - 100;</a:t>
            </a:r>
            <a:endParaRPr sz="1200">
              <a:solidFill>
                <a:schemeClr val="dk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2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   x = x - 5;</a:t>
            </a:r>
            <a:endParaRPr sz="1200">
              <a:solidFill>
                <a:schemeClr val="dk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2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2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Shape 373"/>
          <p:cNvSpPr txBox="1">
            <a:spLocks noGrp="1"/>
          </p:cNvSpPr>
          <p:nvPr>
            <p:ph type="title"/>
          </p:nvPr>
        </p:nvSpPr>
        <p:spPr>
          <a:xfrm>
            <a:off x="696713" y="1894575"/>
            <a:ext cx="5464575" cy="998550"/>
          </a:xfrm>
          <a:prstGeom prst="rect">
            <a:avLst/>
          </a:prstGeom>
        </p:spPr>
        <p:txBody>
          <a:bodyPr spcFirstLastPara="1" wrap="square" lIns="68569" tIns="68569" rIns="68569" bIns="68569" anchor="b" anchorCtr="0">
            <a:noAutofit/>
          </a:bodyPr>
          <a:lstStyle/>
          <a:p>
            <a:r>
              <a:rPr lang="en" sz="2700"/>
              <a:t>Instantiation of Arrays</a:t>
            </a:r>
            <a:endParaRPr sz="27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Shape 378"/>
          <p:cNvSpPr txBox="1">
            <a:spLocks noGrp="1"/>
          </p:cNvSpPr>
          <p:nvPr>
            <p:ph type="title"/>
          </p:nvPr>
        </p:nvSpPr>
        <p:spPr>
          <a:xfrm>
            <a:off x="125100" y="712313"/>
            <a:ext cx="6172200" cy="371475"/>
          </a:xfrm>
          <a:prstGeom prst="rect">
            <a:avLst/>
          </a:prstGeom>
        </p:spPr>
        <p:txBody>
          <a:bodyPr spcFirstLastPara="1" wrap="square" lIns="68569" tIns="68569" rIns="68569" bIns="68569" anchor="b" anchorCtr="0">
            <a:noAutofit/>
          </a:bodyPr>
          <a:lstStyle/>
          <a:p>
            <a:r>
              <a:rPr lang="en"/>
              <a:t>Declaration and Instantiation of Arrays</a:t>
            </a:r>
            <a:endParaRPr/>
          </a:p>
        </p:txBody>
      </p:sp>
      <p:sp>
        <p:nvSpPr>
          <p:cNvPr id="379" name="Shape 379"/>
          <p:cNvSpPr txBox="1">
            <a:spLocks noGrp="1"/>
          </p:cNvSpPr>
          <p:nvPr>
            <p:ph type="body" idx="1"/>
          </p:nvPr>
        </p:nvSpPr>
        <p:spPr>
          <a:xfrm>
            <a:off x="182250" y="1060313"/>
            <a:ext cx="6332850" cy="3115350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marL="0" indent="0">
              <a:buNone/>
            </a:pPr>
            <a:r>
              <a:rPr lang="en"/>
              <a:t>Arrays are also Objects. As we’ve seen, objects are (usually)                        instantiated using the </a:t>
            </a:r>
            <a:r>
              <a:rPr lang="en" b="1" i="1"/>
              <a:t>new </a:t>
            </a:r>
            <a:r>
              <a:rPr lang="en"/>
              <a:t>keyword. </a:t>
            </a:r>
            <a:endParaRPr/>
          </a:p>
          <a:p>
            <a:pPr>
              <a:buFont typeface="Consolas"/>
              <a:buChar char="●"/>
            </a:pPr>
            <a:r>
              <a:rPr lang="en">
                <a:solidFill>
                  <a:srgbClr val="208920"/>
                </a:solidFill>
                <a:latin typeface="Consolas"/>
                <a:ea typeface="Consolas"/>
                <a:cs typeface="Consolas"/>
                <a:sym typeface="Consolas"/>
              </a:rPr>
              <a:t>Planet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 p = new Planet(0, 0, 0, 0, 0, “blah.png”);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>
              <a:spcBef>
                <a:spcPts val="0"/>
              </a:spcBef>
              <a:buFont typeface="Consolas"/>
              <a:buChar char="●"/>
            </a:pPr>
            <a:r>
              <a:rPr lang="en">
                <a:solidFill>
                  <a:srgbClr val="208920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[] x = new int[]{0, 1, 2, 95, 4};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indent="0">
              <a:buNone/>
            </a:pPr>
            <a:endParaRPr/>
          </a:p>
          <a:p>
            <a:pPr marL="0" indent="0">
              <a:buNone/>
            </a:pPr>
            <a:r>
              <a:rPr lang="en">
                <a:solidFill>
                  <a:srgbClr val="208920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[] a;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/>
              <a:t>Declaration creates a 64 bit box intended only for storing a reference to an int array. </a:t>
            </a:r>
            <a:r>
              <a:rPr lang="en" b="1"/>
              <a:t>No object is instantiated.</a:t>
            </a:r>
            <a:endParaRPr b="1"/>
          </a:p>
          <a:p>
            <a:pPr marL="0" indent="0">
              <a:buNone/>
            </a:pPr>
            <a:endParaRPr/>
          </a:p>
        </p:txBody>
      </p:sp>
      <p:sp>
        <p:nvSpPr>
          <p:cNvPr id="380" name="Shape 380"/>
          <p:cNvSpPr txBox="1"/>
          <p:nvPr/>
        </p:nvSpPr>
        <p:spPr>
          <a:xfrm>
            <a:off x="171450" y="3438788"/>
            <a:ext cx="6332850" cy="947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>
              <a:spcBef>
                <a:spcPts val="450"/>
              </a:spcBef>
            </a:pPr>
            <a:r>
              <a:rPr lang="en" sz="15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new int[]{0, 1, 2, 95, 4};</a:t>
            </a:r>
            <a:endParaRPr sz="15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indent="-266700">
              <a:spcBef>
                <a:spcPts val="450"/>
              </a:spcBef>
              <a:buClr>
                <a:schemeClr val="dk1"/>
              </a:buClr>
              <a:buSzPts val="2000"/>
              <a:buFont typeface="Calibri"/>
              <a:buChar char="●"/>
            </a:pPr>
            <a:r>
              <a:rPr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Instantiates a new Object, in this case an int array.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indent="-266700">
              <a:buClr>
                <a:schemeClr val="dk1"/>
              </a:buClr>
              <a:buSzPts val="2000"/>
              <a:buFont typeface="Calibri"/>
              <a:buChar char="●"/>
            </a:pPr>
            <a:r>
              <a:rPr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Object is anonymous!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1" name="Shape 3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0737" y="3683551"/>
            <a:ext cx="1471613" cy="56435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2" name="Shape 382"/>
          <p:cNvCxnSpPr/>
          <p:nvPr/>
        </p:nvCxnSpPr>
        <p:spPr>
          <a:xfrm flipH="1">
            <a:off x="1061981" y="2418581"/>
            <a:ext cx="425250" cy="119700"/>
          </a:xfrm>
          <a:prstGeom prst="straightConnector1">
            <a:avLst/>
          </a:prstGeom>
          <a:noFill/>
          <a:ln w="19050" cap="flat" cmpd="sng">
            <a:solidFill>
              <a:srgbClr val="BE071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83" name="Shape 383"/>
          <p:cNvSpPr txBox="1"/>
          <p:nvPr/>
        </p:nvSpPr>
        <p:spPr>
          <a:xfrm>
            <a:off x="1500522" y="2219219"/>
            <a:ext cx="1395450" cy="30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r>
              <a:rPr lang="en" sz="1050">
                <a:solidFill>
                  <a:srgbClr val="BE0712"/>
                </a:solidFill>
              </a:rPr>
              <a:t>Declaration</a:t>
            </a:r>
            <a:endParaRPr sz="1050">
              <a:solidFill>
                <a:srgbClr val="BE0712"/>
              </a:solidFill>
            </a:endParaRPr>
          </a:p>
        </p:txBody>
      </p:sp>
      <p:grpSp>
        <p:nvGrpSpPr>
          <p:cNvPr id="384" name="Shape 384"/>
          <p:cNvGrpSpPr/>
          <p:nvPr/>
        </p:nvGrpSpPr>
        <p:grpSpPr>
          <a:xfrm>
            <a:off x="3020616" y="3351188"/>
            <a:ext cx="3276661" cy="305781"/>
            <a:chOff x="2401179" y="3611000"/>
            <a:chExt cx="4368881" cy="407708"/>
          </a:xfrm>
        </p:grpSpPr>
        <p:cxnSp>
          <p:nvCxnSpPr>
            <p:cNvPr id="385" name="Shape 385"/>
            <p:cNvCxnSpPr/>
            <p:nvPr/>
          </p:nvCxnSpPr>
          <p:spPr>
            <a:xfrm flipH="1">
              <a:off x="2401179" y="3859108"/>
              <a:ext cx="567000" cy="159600"/>
            </a:xfrm>
            <a:prstGeom prst="straightConnector1">
              <a:avLst/>
            </a:prstGeom>
            <a:noFill/>
            <a:ln w="19050" cap="flat" cmpd="sng">
              <a:solidFill>
                <a:srgbClr val="BE071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386" name="Shape 386"/>
            <p:cNvSpPr txBox="1"/>
            <p:nvPr/>
          </p:nvSpPr>
          <p:spPr>
            <a:xfrm>
              <a:off x="2968161" y="3611000"/>
              <a:ext cx="3801900" cy="40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69" tIns="68569" rIns="68569" bIns="68569" anchor="t" anchorCtr="0">
              <a:noAutofit/>
            </a:bodyPr>
            <a:lstStyle/>
            <a:p>
              <a:r>
                <a:rPr lang="en" sz="1050">
                  <a:solidFill>
                    <a:srgbClr val="BE0712"/>
                  </a:solidFill>
                </a:rPr>
                <a:t>Instantiation (HW0 covers this syntax)</a:t>
              </a:r>
              <a:endParaRPr sz="1050">
                <a:solidFill>
                  <a:srgbClr val="BE0712"/>
                </a:solidFill>
              </a:endParaRPr>
            </a:p>
          </p:txBody>
        </p:sp>
      </p:grpSp>
      <p:sp>
        <p:nvSpPr>
          <p:cNvPr id="387" name="Shape 387"/>
          <p:cNvSpPr txBox="1"/>
          <p:nvPr/>
        </p:nvSpPr>
        <p:spPr>
          <a:xfrm>
            <a:off x="4397044" y="4267481"/>
            <a:ext cx="2460825" cy="229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r>
              <a:rPr lang="en" sz="450"/>
              <a:t>Minor technical note: I’m abusing the term instantiate a little by applying it to arrays.</a:t>
            </a:r>
            <a:endParaRPr sz="450"/>
          </a:p>
        </p:txBody>
      </p:sp>
      <p:pic>
        <p:nvPicPr>
          <p:cNvPr id="388" name="Shape 3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09685" y="3066905"/>
            <a:ext cx="707231" cy="3214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2E9"/>
        </a:solid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>
            <a:spLocks noGrp="1"/>
          </p:cNvSpPr>
          <p:nvPr>
            <p:ph type="title"/>
          </p:nvPr>
        </p:nvSpPr>
        <p:spPr>
          <a:xfrm>
            <a:off x="125100" y="712313"/>
            <a:ext cx="6172200" cy="371475"/>
          </a:xfrm>
          <a:prstGeom prst="rect">
            <a:avLst/>
          </a:prstGeom>
        </p:spPr>
        <p:txBody>
          <a:bodyPr spcFirstLastPara="1" wrap="square" lIns="68569" tIns="68569" rIns="68569" bIns="68569" anchor="b" anchorCtr="0">
            <a:noAutofit/>
          </a:bodyPr>
          <a:lstStyle/>
          <a:p>
            <a:r>
              <a:rPr lang="en"/>
              <a:t>Polls: sp18.datastructur.es/lec -- left is 2nd poll, right is 3rd poll</a:t>
            </a:r>
            <a:endParaRPr>
              <a:solidFill>
                <a:srgbClr val="38761D"/>
              </a:solidFill>
            </a:endParaRPr>
          </a:p>
        </p:txBody>
      </p:sp>
      <p:sp>
        <p:nvSpPr>
          <p:cNvPr id="72" name="Shape 72"/>
          <p:cNvSpPr txBox="1"/>
          <p:nvPr/>
        </p:nvSpPr>
        <p:spPr>
          <a:xfrm>
            <a:off x="152569" y="2551875"/>
            <a:ext cx="3260700" cy="9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Will the change to b affect a?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A.   Yes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B.   No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Shape 73"/>
          <p:cNvSpPr txBox="1"/>
          <p:nvPr/>
        </p:nvSpPr>
        <p:spPr>
          <a:xfrm>
            <a:off x="198300" y="3960769"/>
            <a:ext cx="6400800" cy="371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r>
              <a:rPr lang="en" sz="1350">
                <a:latin typeface="Calibri"/>
                <a:ea typeface="Calibri"/>
                <a:cs typeface="Calibri"/>
                <a:sym typeface="Calibri"/>
              </a:rPr>
              <a:t>Answer: </a:t>
            </a:r>
            <a:r>
              <a:rPr lang="en" sz="135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Visualizer</a:t>
            </a:r>
            <a:endParaRPr sz="135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4" name="Shape 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569" y="1210612"/>
            <a:ext cx="2893219" cy="1042988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Shape 75"/>
          <p:cNvSpPr txBox="1"/>
          <p:nvPr/>
        </p:nvSpPr>
        <p:spPr>
          <a:xfrm>
            <a:off x="3509888" y="2551875"/>
            <a:ext cx="2929950" cy="941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Will the change to x affect y?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342900" indent="-285750"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A.   Yes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indent="-285750"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   No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" name="Shape 76"/>
          <p:cNvSpPr txBox="1"/>
          <p:nvPr/>
        </p:nvSpPr>
        <p:spPr>
          <a:xfrm>
            <a:off x="152569" y="1207936"/>
            <a:ext cx="3301875" cy="137745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" sz="1350">
                <a:solidFill>
                  <a:srgbClr val="208920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Walrus</a:t>
            </a:r>
            <a:r>
              <a:rPr lang="en" sz="135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a = </a:t>
            </a:r>
            <a:r>
              <a:rPr lang="en" sz="1350" b="1">
                <a:solidFill>
                  <a:srgbClr val="9C20EE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" sz="135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Walrus(1000, 8.3);</a:t>
            </a:r>
            <a:endParaRPr sz="1350">
              <a:solidFill>
                <a:schemeClr val="dk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>
              <a:buClr>
                <a:schemeClr val="dk1"/>
              </a:buClr>
              <a:buSzPts val="1100"/>
            </a:pPr>
            <a:r>
              <a:rPr lang="en" sz="1350">
                <a:solidFill>
                  <a:srgbClr val="208920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Walrus</a:t>
            </a:r>
            <a:r>
              <a:rPr lang="en" sz="135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b;</a:t>
            </a:r>
            <a:endParaRPr sz="1350">
              <a:solidFill>
                <a:schemeClr val="dk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>
              <a:buClr>
                <a:schemeClr val="dk1"/>
              </a:buClr>
              <a:buSzPts val="1100"/>
            </a:pPr>
            <a:r>
              <a:rPr lang="en" sz="135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b = a;</a:t>
            </a:r>
            <a:endParaRPr sz="1350">
              <a:solidFill>
                <a:schemeClr val="dk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>
              <a:buClr>
                <a:schemeClr val="dk1"/>
              </a:buClr>
              <a:buSzPts val="1100"/>
            </a:pPr>
            <a:r>
              <a:rPr lang="en" sz="135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b.weight = 5;</a:t>
            </a:r>
            <a:endParaRPr sz="1350">
              <a:solidFill>
                <a:schemeClr val="dk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>
              <a:buClr>
                <a:schemeClr val="dk1"/>
              </a:buClr>
              <a:buSzPts val="1100"/>
            </a:pPr>
            <a:r>
              <a:rPr lang="en" sz="135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System.out.println(a);</a:t>
            </a:r>
            <a:endParaRPr sz="1350">
              <a:solidFill>
                <a:schemeClr val="dk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35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System.out.println(b);</a:t>
            </a:r>
            <a:endParaRPr sz="1350">
              <a:solidFill>
                <a:schemeClr val="dk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7" name="Shape 77"/>
          <p:cNvSpPr txBox="1"/>
          <p:nvPr/>
        </p:nvSpPr>
        <p:spPr>
          <a:xfrm>
            <a:off x="3512606" y="1207936"/>
            <a:ext cx="3260700" cy="137745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r>
              <a:rPr lang="en" sz="1350">
                <a:solidFill>
                  <a:srgbClr val="208920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" sz="135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x = 5;</a:t>
            </a:r>
            <a:endParaRPr sz="1350">
              <a:solidFill>
                <a:schemeClr val="dk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350">
                <a:solidFill>
                  <a:srgbClr val="208920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" sz="135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y;</a:t>
            </a:r>
            <a:endParaRPr sz="1350">
              <a:solidFill>
                <a:schemeClr val="dk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35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y = x;</a:t>
            </a:r>
            <a:endParaRPr sz="1350">
              <a:solidFill>
                <a:schemeClr val="dk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35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x = 2;</a:t>
            </a:r>
            <a:endParaRPr sz="1350">
              <a:solidFill>
                <a:schemeClr val="dk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35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System.out.println(</a:t>
            </a:r>
            <a:r>
              <a:rPr lang="en" sz="1350">
                <a:solidFill>
                  <a:srgbClr val="BD8D8B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"x is: "</a:t>
            </a:r>
            <a:r>
              <a:rPr lang="en" sz="135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+ x);</a:t>
            </a:r>
            <a:endParaRPr sz="1350">
              <a:solidFill>
                <a:schemeClr val="dk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35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System.out.println(</a:t>
            </a:r>
            <a:r>
              <a:rPr lang="en" sz="1350">
                <a:solidFill>
                  <a:srgbClr val="BD8D8B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"y is: "</a:t>
            </a:r>
            <a:r>
              <a:rPr lang="en" sz="135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+ y);      </a:t>
            </a:r>
            <a:endParaRPr sz="1350">
              <a:solidFill>
                <a:schemeClr val="dk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endParaRPr sz="1350">
              <a:solidFill>
                <a:srgbClr val="208920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8" name="Shape 78"/>
          <p:cNvSpPr txBox="1"/>
          <p:nvPr/>
        </p:nvSpPr>
        <p:spPr>
          <a:xfrm>
            <a:off x="445463" y="3480038"/>
            <a:ext cx="2504250" cy="481725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>
              <a:buSzPts val="1100"/>
            </a:pPr>
            <a:r>
              <a:rPr lang="en" sz="1200">
                <a:solidFill>
                  <a:srgbClr val="FFFFFF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weight: 5, tusk size: 8.30</a:t>
            </a:r>
            <a:endParaRPr sz="1200">
              <a:solidFill>
                <a:srgbClr val="FFFFFF"/>
              </a:solidFill>
              <a:highlight>
                <a:srgbClr val="0000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>
              <a:buClr>
                <a:schemeClr val="dk1"/>
              </a:buClr>
              <a:buSzPts val="1100"/>
            </a:pPr>
            <a:r>
              <a:rPr lang="en" sz="1200">
                <a:solidFill>
                  <a:schemeClr val="lt1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weight: 5, tusk size: 8.30</a:t>
            </a:r>
            <a:endParaRPr sz="1350">
              <a:highlight>
                <a:srgbClr val="000000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9" name="Shape 79"/>
          <p:cNvSpPr txBox="1"/>
          <p:nvPr/>
        </p:nvSpPr>
        <p:spPr>
          <a:xfrm>
            <a:off x="4588763" y="3480038"/>
            <a:ext cx="772200" cy="481725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>
              <a:buSzPts val="1100"/>
            </a:pPr>
            <a:r>
              <a:rPr lang="en" sz="1200">
                <a:solidFill>
                  <a:srgbClr val="FFFFFF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x is: 2</a:t>
            </a:r>
            <a:endParaRPr sz="1200">
              <a:solidFill>
                <a:srgbClr val="FFFFFF"/>
              </a:solidFill>
              <a:highlight>
                <a:srgbClr val="0000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>
              <a:buSzPts val="1100"/>
            </a:pPr>
            <a:r>
              <a:rPr lang="en" sz="1200">
                <a:solidFill>
                  <a:srgbClr val="FFFFFF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y is: 5</a:t>
            </a:r>
            <a:endParaRPr sz="1200">
              <a:solidFill>
                <a:srgbClr val="FFFFFF"/>
              </a:solidFill>
              <a:highlight>
                <a:srgbClr val="000000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Shape 393"/>
          <p:cNvSpPr txBox="1">
            <a:spLocks noGrp="1"/>
          </p:cNvSpPr>
          <p:nvPr>
            <p:ph type="title"/>
          </p:nvPr>
        </p:nvSpPr>
        <p:spPr>
          <a:xfrm>
            <a:off x="125100" y="712313"/>
            <a:ext cx="6172200" cy="371475"/>
          </a:xfrm>
          <a:prstGeom prst="rect">
            <a:avLst/>
          </a:prstGeom>
        </p:spPr>
        <p:txBody>
          <a:bodyPr spcFirstLastPara="1" wrap="square" lIns="68569" tIns="68569" rIns="68569" bIns="68569" anchor="b" anchorCtr="0">
            <a:noAutofit/>
          </a:bodyPr>
          <a:lstStyle/>
          <a:p>
            <a:r>
              <a:rPr lang="en"/>
              <a:t>Assignment of Arrays</a:t>
            </a:r>
            <a:endParaRPr/>
          </a:p>
        </p:txBody>
      </p:sp>
      <p:sp>
        <p:nvSpPr>
          <p:cNvPr id="394" name="Shape 394"/>
          <p:cNvSpPr txBox="1">
            <a:spLocks noGrp="1"/>
          </p:cNvSpPr>
          <p:nvPr>
            <p:ph type="body" idx="1"/>
          </p:nvPr>
        </p:nvSpPr>
        <p:spPr>
          <a:xfrm>
            <a:off x="182250" y="1060313"/>
            <a:ext cx="6525000" cy="3115350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marL="0" indent="0">
              <a:buNone/>
            </a:pPr>
            <a:r>
              <a:rPr lang="en">
                <a:solidFill>
                  <a:srgbClr val="208920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[] a = new int[]{0, 1, 2, 95, 4};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/>
              <a:t>Creates a 64 bit box for storing an int array address. (declaration)</a:t>
            </a:r>
            <a:endParaRPr/>
          </a:p>
          <a:p>
            <a:pPr>
              <a:spcBef>
                <a:spcPts val="0"/>
              </a:spcBef>
            </a:pPr>
            <a:r>
              <a:rPr lang="en"/>
              <a:t>Creates a new Object, in this case an int array. (instantiation)</a:t>
            </a:r>
            <a:endParaRPr/>
          </a:p>
          <a:p>
            <a:pPr>
              <a:spcBef>
                <a:spcPts val="0"/>
              </a:spcBef>
            </a:pPr>
            <a:r>
              <a:rPr lang="en"/>
              <a:t>Puts the address of this new Object into the 64 bit box named a. (assignment)</a:t>
            </a:r>
            <a:endParaRPr/>
          </a:p>
          <a:p>
            <a:pPr marL="0" indent="0">
              <a:buNone/>
            </a:pPr>
            <a:endParaRPr/>
          </a:p>
          <a:p>
            <a:pPr marL="0" indent="0">
              <a:buNone/>
            </a:pPr>
            <a:r>
              <a:rPr lang="en"/>
              <a:t>Note: Instantiated objects can be lost!</a:t>
            </a:r>
            <a:endParaRPr/>
          </a:p>
          <a:p>
            <a:r>
              <a:rPr lang="en"/>
              <a:t>If we were to reassign a to something else, we’d never be able to get the original Object back!</a:t>
            </a:r>
            <a:endParaRPr/>
          </a:p>
          <a:p>
            <a:pPr marL="0" indent="0">
              <a:buNone/>
            </a:pPr>
            <a:endParaRPr/>
          </a:p>
        </p:txBody>
      </p:sp>
      <p:pic>
        <p:nvPicPr>
          <p:cNvPr id="395" name="Shape 3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56925" y="3532238"/>
            <a:ext cx="2750344" cy="492919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Shape 3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10426" y="3557241"/>
            <a:ext cx="1850231" cy="4429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Shape 39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116000">
            <a:off x="4697531" y="4119300"/>
            <a:ext cx="1457325" cy="457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98" name="Shape 398"/>
          <p:cNvCxnSpPr/>
          <p:nvPr/>
        </p:nvCxnSpPr>
        <p:spPr>
          <a:xfrm flipH="1">
            <a:off x="4137413" y="1133306"/>
            <a:ext cx="161550" cy="180900"/>
          </a:xfrm>
          <a:prstGeom prst="straightConnector1">
            <a:avLst/>
          </a:prstGeom>
          <a:noFill/>
          <a:ln w="19050" cap="flat" cmpd="sng">
            <a:solidFill>
              <a:srgbClr val="BE071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99" name="Shape 399"/>
          <p:cNvSpPr txBox="1"/>
          <p:nvPr/>
        </p:nvSpPr>
        <p:spPr>
          <a:xfrm>
            <a:off x="3666010" y="668654"/>
            <a:ext cx="1806300" cy="30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r>
              <a:rPr lang="en" sz="1050">
                <a:solidFill>
                  <a:srgbClr val="BE0712"/>
                </a:solidFill>
              </a:rPr>
              <a:t>Declaration, instantiation, and assignment.</a:t>
            </a:r>
            <a:endParaRPr sz="1050">
              <a:solidFill>
                <a:srgbClr val="BE0712"/>
              </a:solidFill>
            </a:endParaRPr>
          </a:p>
        </p:txBody>
      </p:sp>
      <p:sp>
        <p:nvSpPr>
          <p:cNvPr id="400" name="Shape 400"/>
          <p:cNvSpPr txBox="1"/>
          <p:nvPr/>
        </p:nvSpPr>
        <p:spPr>
          <a:xfrm>
            <a:off x="3104174" y="3162356"/>
            <a:ext cx="909900" cy="30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algn="ctr"/>
            <a:r>
              <a:rPr lang="en" sz="1050">
                <a:solidFill>
                  <a:srgbClr val="BE0712"/>
                </a:solidFill>
              </a:rPr>
              <a:t>Declaration</a:t>
            </a:r>
            <a:endParaRPr sz="1050">
              <a:solidFill>
                <a:srgbClr val="BE0712"/>
              </a:solidFill>
            </a:endParaRPr>
          </a:p>
        </p:txBody>
      </p:sp>
      <p:sp>
        <p:nvSpPr>
          <p:cNvPr id="401" name="Shape 401"/>
          <p:cNvSpPr txBox="1"/>
          <p:nvPr/>
        </p:nvSpPr>
        <p:spPr>
          <a:xfrm>
            <a:off x="5496473" y="3034882"/>
            <a:ext cx="1395450" cy="30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algn="ctr"/>
            <a:r>
              <a:rPr lang="en" sz="1050">
                <a:solidFill>
                  <a:srgbClr val="BE0712"/>
                </a:solidFill>
              </a:rPr>
              <a:t>Instantiation</a:t>
            </a:r>
            <a:endParaRPr sz="1050">
              <a:solidFill>
                <a:srgbClr val="BE0712"/>
              </a:solidFill>
            </a:endParaRPr>
          </a:p>
        </p:txBody>
      </p:sp>
      <p:sp>
        <p:nvSpPr>
          <p:cNvPr id="402" name="Shape 402"/>
          <p:cNvSpPr txBox="1"/>
          <p:nvPr/>
        </p:nvSpPr>
        <p:spPr>
          <a:xfrm>
            <a:off x="4243171" y="2977725"/>
            <a:ext cx="909900" cy="30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algn="ctr"/>
            <a:r>
              <a:rPr lang="en" sz="1050">
                <a:solidFill>
                  <a:srgbClr val="BE0712"/>
                </a:solidFill>
              </a:rPr>
              <a:t>Assignment</a:t>
            </a:r>
            <a:endParaRPr sz="1050">
              <a:solidFill>
                <a:srgbClr val="BE0712"/>
              </a:solidFill>
            </a:endParaRPr>
          </a:p>
        </p:txBody>
      </p:sp>
      <p:cxnSp>
        <p:nvCxnSpPr>
          <p:cNvPr id="403" name="Shape 403"/>
          <p:cNvCxnSpPr>
            <a:stCxn id="400" idx="2"/>
          </p:cNvCxnSpPr>
          <p:nvPr/>
        </p:nvCxnSpPr>
        <p:spPr>
          <a:xfrm>
            <a:off x="3559124" y="3468131"/>
            <a:ext cx="440775" cy="101475"/>
          </a:xfrm>
          <a:prstGeom prst="straightConnector1">
            <a:avLst/>
          </a:prstGeom>
          <a:noFill/>
          <a:ln w="19050" cap="flat" cmpd="sng">
            <a:solidFill>
              <a:srgbClr val="BE071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04" name="Shape 404"/>
          <p:cNvCxnSpPr>
            <a:stCxn id="401" idx="2"/>
          </p:cNvCxnSpPr>
          <p:nvPr/>
        </p:nvCxnSpPr>
        <p:spPr>
          <a:xfrm flipH="1">
            <a:off x="5822048" y="3340657"/>
            <a:ext cx="372150" cy="229050"/>
          </a:xfrm>
          <a:prstGeom prst="straightConnector1">
            <a:avLst/>
          </a:prstGeom>
          <a:noFill/>
          <a:ln w="19050" cap="flat" cmpd="sng">
            <a:solidFill>
              <a:srgbClr val="BE071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05" name="Shape 405"/>
          <p:cNvCxnSpPr>
            <a:stCxn id="402" idx="2"/>
          </p:cNvCxnSpPr>
          <p:nvPr/>
        </p:nvCxnSpPr>
        <p:spPr>
          <a:xfrm flipH="1">
            <a:off x="4498096" y="3283500"/>
            <a:ext cx="200025" cy="328725"/>
          </a:xfrm>
          <a:prstGeom prst="straightConnector1">
            <a:avLst/>
          </a:prstGeom>
          <a:noFill/>
          <a:ln w="19050" cap="flat" cmpd="sng">
            <a:solidFill>
              <a:srgbClr val="BE071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"/>
                                        <p:tgtEl>
                                          <p:spTgt spid="3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"/>
                                        <p:tgtEl>
                                          <p:spTgt spid="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Shape 410"/>
          <p:cNvSpPr txBox="1">
            <a:spLocks noGrp="1"/>
          </p:cNvSpPr>
          <p:nvPr>
            <p:ph type="title"/>
          </p:nvPr>
        </p:nvSpPr>
        <p:spPr>
          <a:xfrm>
            <a:off x="696713" y="2328525"/>
            <a:ext cx="5464575" cy="486450"/>
          </a:xfrm>
          <a:prstGeom prst="rect">
            <a:avLst/>
          </a:prstGeom>
        </p:spPr>
        <p:txBody>
          <a:bodyPr spcFirstLastPara="1" wrap="square" lIns="68569" tIns="68569" rIns="68569" bIns="68569" anchor="b" anchorCtr="0">
            <a:noAutofit/>
          </a:bodyPr>
          <a:lstStyle/>
          <a:p>
            <a:r>
              <a:rPr lang="en" sz="2700"/>
              <a:t>IntList and Linked Data Structures</a:t>
            </a:r>
            <a:endParaRPr sz="27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Shape 415"/>
          <p:cNvSpPr txBox="1">
            <a:spLocks noGrp="1"/>
          </p:cNvSpPr>
          <p:nvPr>
            <p:ph type="title"/>
          </p:nvPr>
        </p:nvSpPr>
        <p:spPr>
          <a:xfrm>
            <a:off x="125100" y="712313"/>
            <a:ext cx="6172200" cy="371475"/>
          </a:xfrm>
          <a:prstGeom prst="rect">
            <a:avLst/>
          </a:prstGeom>
        </p:spPr>
        <p:txBody>
          <a:bodyPr spcFirstLastPara="1" wrap="square" lIns="68569" tIns="68569" rIns="68569" bIns="68569" anchor="b" anchorCtr="0">
            <a:noAutofit/>
          </a:bodyPr>
          <a:lstStyle/>
          <a:p>
            <a:r>
              <a:rPr lang="en"/>
              <a:t>IntList</a:t>
            </a:r>
            <a:endParaRPr/>
          </a:p>
        </p:txBody>
      </p:sp>
      <p:sp>
        <p:nvSpPr>
          <p:cNvPr id="416" name="Shape 416"/>
          <p:cNvSpPr txBox="1">
            <a:spLocks noGrp="1"/>
          </p:cNvSpPr>
          <p:nvPr>
            <p:ph type="body" idx="1"/>
          </p:nvPr>
        </p:nvSpPr>
        <p:spPr>
          <a:xfrm>
            <a:off x="182250" y="1060313"/>
            <a:ext cx="6332850" cy="3115350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marL="0" indent="0">
              <a:buNone/>
            </a:pPr>
            <a:r>
              <a:rPr lang="en"/>
              <a:t>Let’s define an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IntList</a:t>
            </a:r>
            <a:r>
              <a:rPr lang="en"/>
              <a:t> as an object containing two member variables:</a:t>
            </a:r>
            <a:endParaRPr/>
          </a:p>
          <a:p>
            <a:pPr>
              <a:buFont typeface="Consolas"/>
              <a:buChar char="●"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int first;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>
              <a:spcBef>
                <a:spcPts val="0"/>
              </a:spcBef>
              <a:buFont typeface="Ubuntu Mono"/>
              <a:buChar char="●"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IntList rest;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indent="0">
              <a:buNone/>
            </a:pPr>
            <a:endParaRPr/>
          </a:p>
          <a:p>
            <a:pPr marL="0" indent="0">
              <a:buNone/>
            </a:pPr>
            <a:endParaRPr/>
          </a:p>
          <a:p>
            <a:pPr marL="0" indent="0">
              <a:buNone/>
            </a:pPr>
            <a:endParaRPr/>
          </a:p>
          <a:p>
            <a:pPr marL="0" indent="0">
              <a:buNone/>
            </a:pPr>
            <a:endParaRPr/>
          </a:p>
          <a:p>
            <a:pPr marL="0" indent="0">
              <a:buNone/>
            </a:pPr>
            <a:r>
              <a:rPr lang="en"/>
              <a:t>And define two versions of the same method:</a:t>
            </a:r>
            <a:endParaRPr/>
          </a:p>
          <a:p>
            <a:pPr>
              <a:buFont typeface="Consolas"/>
              <a:buChar char="●"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size()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>
              <a:spcBef>
                <a:spcPts val="0"/>
              </a:spcBef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iterativeSize()</a:t>
            </a:r>
            <a:br>
              <a:rPr lang="en"/>
            </a:br>
            <a:br>
              <a:rPr lang="en"/>
            </a:b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2E9"/>
        </a:solidFill>
        <a:effectLst/>
      </p:bgPr>
    </p:bg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Shape 421"/>
          <p:cNvSpPr txBox="1">
            <a:spLocks noGrp="1"/>
          </p:cNvSpPr>
          <p:nvPr>
            <p:ph type="title"/>
          </p:nvPr>
        </p:nvSpPr>
        <p:spPr>
          <a:xfrm>
            <a:off x="125100" y="712313"/>
            <a:ext cx="6172200" cy="371475"/>
          </a:xfrm>
          <a:prstGeom prst="rect">
            <a:avLst/>
          </a:prstGeom>
        </p:spPr>
        <p:txBody>
          <a:bodyPr spcFirstLastPara="1" wrap="square" lIns="68569" tIns="68569" rIns="68569" bIns="68569" anchor="b" anchorCtr="0">
            <a:noAutofit/>
          </a:bodyPr>
          <a:lstStyle/>
          <a:p>
            <a:r>
              <a:rPr lang="en"/>
              <a:t>Challenge</a:t>
            </a:r>
            <a:endParaRPr/>
          </a:p>
        </p:txBody>
      </p:sp>
      <p:sp>
        <p:nvSpPr>
          <p:cNvPr id="422" name="Shape 422"/>
          <p:cNvSpPr txBox="1">
            <a:spLocks noGrp="1"/>
          </p:cNvSpPr>
          <p:nvPr>
            <p:ph type="body" idx="1"/>
          </p:nvPr>
        </p:nvSpPr>
        <p:spPr>
          <a:xfrm>
            <a:off x="182250" y="1060313"/>
            <a:ext cx="6332850" cy="3115350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marL="0" indent="0">
              <a:buNone/>
            </a:pPr>
            <a:r>
              <a:rPr lang="en"/>
              <a:t>Write a method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int get(int i)</a:t>
            </a:r>
            <a:r>
              <a:rPr lang="en"/>
              <a:t> that returns the ith item in the list.</a:t>
            </a:r>
            <a:endParaRPr/>
          </a:p>
          <a:p>
            <a:r>
              <a:rPr lang="en"/>
              <a:t>For simplicity, OK to assume the item exists.</a:t>
            </a:r>
            <a:endParaRPr/>
          </a:p>
          <a:p>
            <a:pPr>
              <a:spcBef>
                <a:spcPts val="0"/>
              </a:spcBef>
            </a:pPr>
            <a:r>
              <a:rPr lang="en"/>
              <a:t>Front item is the 0th item.</a:t>
            </a:r>
            <a:endParaRPr/>
          </a:p>
          <a:p>
            <a:pPr marL="0" indent="0">
              <a:buNone/>
            </a:pPr>
            <a:endParaRPr/>
          </a:p>
          <a:p>
            <a:pPr marL="0" indent="0">
              <a:buNone/>
            </a:pPr>
            <a:r>
              <a:rPr lang="en"/>
              <a:t>Ways to work:</a:t>
            </a:r>
            <a:endParaRPr/>
          </a:p>
          <a:p>
            <a:r>
              <a:rPr lang="en"/>
              <a:t>Paper (best)</a:t>
            </a:r>
            <a:endParaRPr/>
          </a:p>
          <a:p>
            <a:pPr>
              <a:spcBef>
                <a:spcPts val="0"/>
              </a:spcBef>
            </a:pPr>
            <a:r>
              <a:rPr lang="en"/>
              <a:t>Laptop (see lectureCode repo)</a:t>
            </a:r>
            <a:endParaRPr/>
          </a:p>
          <a:p>
            <a:pPr lvl="1"/>
            <a:r>
              <a:rPr lang="en"/>
              <a:t>lists1/exercises/IntList.java</a:t>
            </a:r>
            <a:endParaRPr/>
          </a:p>
          <a:p>
            <a:pPr>
              <a:spcBef>
                <a:spcPts val="0"/>
              </a:spcBef>
            </a:pPr>
            <a:r>
              <a:rPr lang="en"/>
              <a:t>In your head (worst)</a:t>
            </a:r>
            <a:endParaRPr/>
          </a:p>
        </p:txBody>
      </p:sp>
      <p:sp>
        <p:nvSpPr>
          <p:cNvPr id="423" name="Shape 423"/>
          <p:cNvSpPr txBox="1"/>
          <p:nvPr/>
        </p:nvSpPr>
        <p:spPr>
          <a:xfrm>
            <a:off x="3203906" y="1717144"/>
            <a:ext cx="3576825" cy="27486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r>
              <a:rPr lang="en" sz="1125" b="1">
                <a:solidFill>
                  <a:srgbClr val="9C20EE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public class</a:t>
            </a:r>
            <a:r>
              <a:rPr lang="en" sz="1125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125">
                <a:solidFill>
                  <a:srgbClr val="208920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IntList</a:t>
            </a:r>
            <a:r>
              <a:rPr lang="en" sz="1125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1125">
              <a:solidFill>
                <a:schemeClr val="dk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125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125" b="1">
                <a:solidFill>
                  <a:srgbClr val="9C20EE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" sz="1125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125">
                <a:solidFill>
                  <a:srgbClr val="208920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" sz="1125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first;</a:t>
            </a:r>
            <a:endParaRPr sz="1125">
              <a:solidFill>
                <a:schemeClr val="dk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125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125" b="1">
                <a:solidFill>
                  <a:srgbClr val="9C20EE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" sz="1125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125">
                <a:solidFill>
                  <a:srgbClr val="208920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IntList</a:t>
            </a:r>
            <a:r>
              <a:rPr lang="en" sz="1125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rest;</a:t>
            </a:r>
            <a:endParaRPr sz="1125">
              <a:solidFill>
                <a:schemeClr val="dk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125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125" b="1">
                <a:solidFill>
                  <a:srgbClr val="9C20EE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" sz="1125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IntList(</a:t>
            </a:r>
            <a:r>
              <a:rPr lang="en" sz="1125">
                <a:solidFill>
                  <a:srgbClr val="208920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" sz="1125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f, </a:t>
            </a:r>
            <a:r>
              <a:rPr lang="en" sz="1125">
                <a:solidFill>
                  <a:srgbClr val="208920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IntList</a:t>
            </a:r>
            <a:r>
              <a:rPr lang="en" sz="1125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r) {</a:t>
            </a:r>
            <a:endParaRPr sz="1125">
              <a:solidFill>
                <a:schemeClr val="dk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125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     first = f;</a:t>
            </a:r>
            <a:endParaRPr sz="1125">
              <a:solidFill>
                <a:schemeClr val="dk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125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     rest = r;</a:t>
            </a:r>
            <a:endParaRPr sz="1125">
              <a:solidFill>
                <a:schemeClr val="dk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125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  }</a:t>
            </a:r>
            <a:endParaRPr sz="1125">
              <a:solidFill>
                <a:schemeClr val="dk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125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1125">
              <a:solidFill>
                <a:schemeClr val="dk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125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125" i="1">
                <a:solidFill>
                  <a:srgbClr val="AC2020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/** Return the size of this IntList. */</a:t>
            </a:r>
            <a:endParaRPr sz="1125" i="1">
              <a:solidFill>
                <a:srgbClr val="AC2020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125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125" b="1">
                <a:solidFill>
                  <a:srgbClr val="9C20EE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" sz="1125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125">
                <a:solidFill>
                  <a:srgbClr val="208920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" sz="1125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size() {</a:t>
            </a:r>
            <a:endParaRPr sz="1125">
              <a:solidFill>
                <a:schemeClr val="dk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125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en" sz="1125" b="1">
                <a:solidFill>
                  <a:srgbClr val="9C20EE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" sz="1125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(rest == null) {</a:t>
            </a:r>
            <a:endParaRPr sz="1125">
              <a:solidFill>
                <a:schemeClr val="dk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125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        </a:t>
            </a:r>
            <a:r>
              <a:rPr lang="en" sz="1125" b="1">
                <a:solidFill>
                  <a:srgbClr val="9C20EE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" sz="1125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1;</a:t>
            </a:r>
            <a:endParaRPr sz="1125">
              <a:solidFill>
                <a:schemeClr val="dk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125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     }</a:t>
            </a:r>
            <a:endParaRPr sz="1125">
              <a:solidFill>
                <a:schemeClr val="dk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125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  	</a:t>
            </a:r>
            <a:r>
              <a:rPr lang="en" sz="1125" b="1">
                <a:solidFill>
                  <a:srgbClr val="9C20EE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" sz="1125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1 + </a:t>
            </a:r>
            <a:r>
              <a:rPr lang="en" sz="1125" b="1">
                <a:solidFill>
                  <a:srgbClr val="9C20EE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en" sz="1125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.rest.size();</a:t>
            </a:r>
            <a:endParaRPr sz="1125">
              <a:solidFill>
                <a:schemeClr val="dk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125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  ...</a:t>
            </a:r>
            <a:endParaRPr sz="1125">
              <a:solidFill>
                <a:schemeClr val="dk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424" name="Shape 4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611" y="3590381"/>
            <a:ext cx="2166880" cy="508988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25" name="Shape 425"/>
          <p:cNvSpPr txBox="1"/>
          <p:nvPr/>
        </p:nvSpPr>
        <p:spPr>
          <a:xfrm>
            <a:off x="1890680" y="4059217"/>
            <a:ext cx="1149750" cy="39555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r>
              <a:rPr lang="en" sz="105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L.get(0): 5</a:t>
            </a:r>
            <a:endParaRPr sz="1050">
              <a:solidFill>
                <a:schemeClr val="dk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05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L.get(1): 10</a:t>
            </a:r>
            <a:endParaRPr sz="1050" b="1">
              <a:solidFill>
                <a:srgbClr val="9C20EE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26" name="Shape 426"/>
          <p:cNvSpPr txBox="1"/>
          <p:nvPr/>
        </p:nvSpPr>
        <p:spPr>
          <a:xfrm>
            <a:off x="2903944" y="603675"/>
            <a:ext cx="3888225" cy="537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r>
              <a:rPr lang="en" sz="1050">
                <a:solidFill>
                  <a:srgbClr val="BE0712"/>
                </a:solidFill>
              </a:rPr>
              <a:t>See the video online for a solution: </a:t>
            </a:r>
            <a:r>
              <a:rPr lang="en" sz="1050" u="sng">
                <a:solidFill>
                  <a:schemeClr val="hlink"/>
                </a:solidFill>
                <a:hlinkClick r:id="rId4"/>
              </a:rPr>
              <a:t>https://www.youtube.com/watch?v=qnmxD_21DNk</a:t>
            </a:r>
            <a:endParaRPr sz="1050"/>
          </a:p>
          <a:p>
            <a:endParaRPr sz="105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2E9"/>
        </a:solidFill>
        <a:effectLst/>
      </p:bgPr>
    </p:bg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Shape 431"/>
          <p:cNvSpPr txBox="1">
            <a:spLocks noGrp="1"/>
          </p:cNvSpPr>
          <p:nvPr>
            <p:ph type="title"/>
          </p:nvPr>
        </p:nvSpPr>
        <p:spPr>
          <a:xfrm>
            <a:off x="125100" y="712313"/>
            <a:ext cx="6172200" cy="371475"/>
          </a:xfrm>
          <a:prstGeom prst="rect">
            <a:avLst/>
          </a:prstGeom>
        </p:spPr>
        <p:txBody>
          <a:bodyPr spcFirstLastPara="1" wrap="square" lIns="68569" tIns="68569" rIns="68569" bIns="68569" anchor="b" anchorCtr="0">
            <a:noAutofit/>
          </a:bodyPr>
          <a:lstStyle/>
          <a:p>
            <a:r>
              <a:rPr lang="en"/>
              <a:t>Question: sp18.datastructur.es/lec -- 6th poll</a:t>
            </a:r>
            <a:endParaRPr/>
          </a:p>
        </p:txBody>
      </p:sp>
      <p:sp>
        <p:nvSpPr>
          <p:cNvPr id="432" name="Shape 432"/>
          <p:cNvSpPr txBox="1">
            <a:spLocks noGrp="1"/>
          </p:cNvSpPr>
          <p:nvPr>
            <p:ph type="body" idx="1"/>
          </p:nvPr>
        </p:nvSpPr>
        <p:spPr>
          <a:xfrm>
            <a:off x="182250" y="1060313"/>
            <a:ext cx="6332850" cy="3115350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marL="0" indent="0">
              <a:buNone/>
            </a:pPr>
            <a:r>
              <a:rPr lang="en"/>
              <a:t>What is your comfort level with recursive data structure code?</a:t>
            </a:r>
            <a:endParaRPr/>
          </a:p>
          <a:p>
            <a:pPr>
              <a:buAutoNum type="alphaUcPeriod"/>
            </a:pPr>
            <a:r>
              <a:rPr lang="en"/>
              <a:t>Very comfortable.</a:t>
            </a:r>
            <a:endParaRPr/>
          </a:p>
          <a:p>
            <a:pPr>
              <a:spcBef>
                <a:spcPts val="0"/>
              </a:spcBef>
              <a:buAutoNum type="alphaUcPeriod"/>
            </a:pPr>
            <a:r>
              <a:rPr lang="en"/>
              <a:t>Comfortable.</a:t>
            </a:r>
            <a:endParaRPr/>
          </a:p>
          <a:p>
            <a:pPr>
              <a:spcBef>
                <a:spcPts val="0"/>
              </a:spcBef>
              <a:buAutoNum type="alphaUcPeriod"/>
            </a:pPr>
            <a:r>
              <a:rPr lang="en"/>
              <a:t>Somewhat comfortable.</a:t>
            </a:r>
            <a:endParaRPr/>
          </a:p>
          <a:p>
            <a:pPr>
              <a:spcBef>
                <a:spcPts val="0"/>
              </a:spcBef>
              <a:buAutoNum type="alphaUcPeriod"/>
            </a:pPr>
            <a:r>
              <a:rPr lang="en"/>
              <a:t>I have never done this.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Shape 437"/>
          <p:cNvSpPr txBox="1">
            <a:spLocks noGrp="1"/>
          </p:cNvSpPr>
          <p:nvPr>
            <p:ph type="title"/>
          </p:nvPr>
        </p:nvSpPr>
        <p:spPr>
          <a:xfrm>
            <a:off x="125100" y="712313"/>
            <a:ext cx="6172200" cy="371475"/>
          </a:xfrm>
          <a:prstGeom prst="rect">
            <a:avLst/>
          </a:prstGeom>
        </p:spPr>
        <p:txBody>
          <a:bodyPr spcFirstLastPara="1" wrap="square" lIns="68569" tIns="68569" rIns="68569" bIns="68569" anchor="b" anchorCtr="0">
            <a:noAutofit/>
          </a:bodyPr>
          <a:lstStyle/>
          <a:p>
            <a:r>
              <a:rPr lang="en"/>
              <a:t>ExtraIntListPractice.java</a:t>
            </a:r>
            <a:endParaRPr/>
          </a:p>
        </p:txBody>
      </p:sp>
      <p:sp>
        <p:nvSpPr>
          <p:cNvPr id="438" name="Shape 438"/>
          <p:cNvSpPr txBox="1">
            <a:spLocks noGrp="1"/>
          </p:cNvSpPr>
          <p:nvPr>
            <p:ph type="body" idx="1"/>
          </p:nvPr>
        </p:nvSpPr>
        <p:spPr>
          <a:xfrm>
            <a:off x="182250" y="1060313"/>
            <a:ext cx="6518475" cy="3115350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marL="0" indent="0">
              <a:buNone/>
            </a:pPr>
            <a:r>
              <a:rPr lang="en"/>
              <a:t>For further practice with IntLists, fill out the code for the methods listed below in the </a:t>
            </a:r>
            <a:r>
              <a:rPr lang="en" b="1"/>
              <a:t>lists1/exercises/ExtraIntListPractice.java</a:t>
            </a:r>
            <a:r>
              <a:rPr lang="en"/>
              <a:t> in </a:t>
            </a:r>
            <a:r>
              <a:rPr lang="en" b="1"/>
              <a:t>lectureCode </a:t>
            </a:r>
            <a:r>
              <a:rPr lang="en"/>
              <a:t>github directory.</a:t>
            </a:r>
            <a:endParaRPr/>
          </a:p>
          <a:p>
            <a:pPr>
              <a:buFont typeface="Consolas"/>
              <a:buChar char="●"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public static IntList incrList(IntList L, int x)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lvl="1"/>
            <a:r>
              <a:rPr lang="en"/>
              <a:t>Returns an IntList identical to L, but with all values incremented by x.</a:t>
            </a:r>
            <a:endParaRPr/>
          </a:p>
          <a:p>
            <a:pPr lvl="1"/>
            <a:r>
              <a:rPr lang="en"/>
              <a:t>Values in L cannot change!</a:t>
            </a:r>
            <a:endParaRPr/>
          </a:p>
          <a:p>
            <a:pPr marL="0" indent="0">
              <a:buNone/>
            </a:pPr>
            <a:endParaRPr/>
          </a:p>
          <a:p>
            <a:pPr marL="0" indent="0">
              <a:buNone/>
            </a:pPr>
            <a:endParaRPr/>
          </a:p>
          <a:p>
            <a:pPr>
              <a:buFont typeface="Consolas"/>
              <a:buChar char="●"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public static IntList dincrList(IntList L, int x)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lvl="1"/>
            <a:r>
              <a:rPr lang="en"/>
              <a:t>Returns an IntList identical to L, but with all values incremented by x.</a:t>
            </a:r>
            <a:endParaRPr/>
          </a:p>
          <a:p>
            <a:pPr lvl="1"/>
            <a:r>
              <a:rPr lang="en"/>
              <a:t>Not allowed to use ‘new’ (to save memory).</a:t>
            </a:r>
            <a:endParaRPr/>
          </a:p>
        </p:txBody>
      </p:sp>
      <p:pic>
        <p:nvPicPr>
          <p:cNvPr id="439" name="Shape 4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6281" y="2194782"/>
            <a:ext cx="1751588" cy="687544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Shape 440"/>
          <p:cNvSpPr txBox="1"/>
          <p:nvPr/>
        </p:nvSpPr>
        <p:spPr>
          <a:xfrm>
            <a:off x="4469175" y="2193956"/>
            <a:ext cx="173250" cy="2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r>
              <a:rPr lang="en" sz="1350">
                <a:latin typeface="Ubuntu Mono"/>
                <a:ea typeface="Ubuntu Mono"/>
                <a:cs typeface="Ubuntu Mono"/>
                <a:sym typeface="Ubuntu Mono"/>
              </a:rPr>
              <a:t>L</a:t>
            </a:r>
            <a:endParaRPr sz="1350"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441" name="Shape 441"/>
          <p:cNvSpPr txBox="1"/>
          <p:nvPr/>
        </p:nvSpPr>
        <p:spPr>
          <a:xfrm>
            <a:off x="4466213" y="2518669"/>
            <a:ext cx="173250" cy="2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r>
              <a:rPr lang="en" sz="1350">
                <a:latin typeface="Ubuntu Mono"/>
                <a:ea typeface="Ubuntu Mono"/>
                <a:cs typeface="Ubuntu Mono"/>
                <a:sym typeface="Ubuntu Mono"/>
              </a:rPr>
              <a:t>Q</a:t>
            </a:r>
            <a:endParaRPr sz="1350">
              <a:latin typeface="Ubuntu Mono"/>
              <a:ea typeface="Ubuntu Mono"/>
              <a:cs typeface="Ubuntu Mono"/>
              <a:sym typeface="Ubuntu Mono"/>
            </a:endParaRPr>
          </a:p>
        </p:txBody>
      </p:sp>
      <p:pic>
        <p:nvPicPr>
          <p:cNvPr id="442" name="Shape 4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4336" y="3501690"/>
            <a:ext cx="1868846" cy="723244"/>
          </a:xfrm>
          <a:prstGeom prst="rect">
            <a:avLst/>
          </a:prstGeom>
          <a:noFill/>
          <a:ln>
            <a:noFill/>
          </a:ln>
        </p:spPr>
      </p:pic>
      <p:sp>
        <p:nvSpPr>
          <p:cNvPr id="443" name="Shape 443"/>
          <p:cNvSpPr txBox="1"/>
          <p:nvPr/>
        </p:nvSpPr>
        <p:spPr>
          <a:xfrm>
            <a:off x="4510969" y="3841238"/>
            <a:ext cx="173250" cy="2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r>
              <a:rPr lang="en" sz="1350">
                <a:latin typeface="Ubuntu Mono"/>
                <a:ea typeface="Ubuntu Mono"/>
                <a:cs typeface="Ubuntu Mono"/>
                <a:sym typeface="Ubuntu Mono"/>
              </a:rPr>
              <a:t>Q</a:t>
            </a:r>
            <a:endParaRPr sz="1350"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444" name="Shape 444"/>
          <p:cNvSpPr txBox="1"/>
          <p:nvPr/>
        </p:nvSpPr>
        <p:spPr>
          <a:xfrm>
            <a:off x="4513931" y="3516525"/>
            <a:ext cx="173250" cy="2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r>
              <a:rPr lang="en" sz="1350">
                <a:latin typeface="Ubuntu Mono"/>
                <a:ea typeface="Ubuntu Mono"/>
                <a:cs typeface="Ubuntu Mono"/>
                <a:sym typeface="Ubuntu Mono"/>
              </a:rPr>
              <a:t>L</a:t>
            </a:r>
            <a:endParaRPr sz="1350"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445" name="Shape 445"/>
          <p:cNvSpPr txBox="1"/>
          <p:nvPr/>
        </p:nvSpPr>
        <p:spPr>
          <a:xfrm>
            <a:off x="817669" y="4223419"/>
            <a:ext cx="5592375" cy="2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r>
              <a:rPr lang="en" sz="1050"/>
              <a:t>This week’s discussion also features optional IntList problems.</a:t>
            </a:r>
            <a:endParaRPr sz="105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Shape 456"/>
          <p:cNvSpPr txBox="1">
            <a:spLocks noGrp="1"/>
          </p:cNvSpPr>
          <p:nvPr>
            <p:ph type="title"/>
          </p:nvPr>
        </p:nvSpPr>
        <p:spPr>
          <a:xfrm>
            <a:off x="696713" y="2250225"/>
            <a:ext cx="5464575" cy="643050"/>
          </a:xfrm>
          <a:prstGeom prst="rect">
            <a:avLst/>
          </a:prstGeom>
        </p:spPr>
        <p:txBody>
          <a:bodyPr spcFirstLastPara="1" wrap="square" lIns="68569" tIns="68569" rIns="68569" bIns="68569" anchor="b" anchorCtr="0">
            <a:noAutofit/>
          </a:bodyPr>
          <a:lstStyle/>
          <a:p>
            <a:r>
              <a:rPr lang="en" sz="2700"/>
              <a:t>Old Deprecated Slides</a:t>
            </a:r>
            <a:endParaRPr sz="270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Shape 461"/>
          <p:cNvSpPr txBox="1">
            <a:spLocks noGrp="1"/>
          </p:cNvSpPr>
          <p:nvPr>
            <p:ph type="title"/>
          </p:nvPr>
        </p:nvSpPr>
        <p:spPr>
          <a:xfrm>
            <a:off x="125100" y="712313"/>
            <a:ext cx="6172200" cy="371475"/>
          </a:xfrm>
          <a:prstGeom prst="rect">
            <a:avLst/>
          </a:prstGeom>
        </p:spPr>
        <p:txBody>
          <a:bodyPr spcFirstLastPara="1" wrap="square" lIns="68569" tIns="68569" rIns="68569" bIns="68569" anchor="b" anchorCtr="0">
            <a:noAutofit/>
          </a:bodyPr>
          <a:lstStyle/>
          <a:p>
            <a:r>
              <a:rPr lang="en"/>
              <a:t>Quick Aside on Class Instantiation</a:t>
            </a:r>
            <a:endParaRPr/>
          </a:p>
        </p:txBody>
      </p:sp>
      <p:sp>
        <p:nvSpPr>
          <p:cNvPr id="462" name="Shape 462"/>
          <p:cNvSpPr txBox="1">
            <a:spLocks noGrp="1"/>
          </p:cNvSpPr>
          <p:nvPr>
            <p:ph type="body" idx="1"/>
          </p:nvPr>
        </p:nvSpPr>
        <p:spPr>
          <a:xfrm>
            <a:off x="182250" y="1060313"/>
            <a:ext cx="6332850" cy="3115350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marL="0" indent="0">
              <a:buNone/>
            </a:pPr>
            <a:r>
              <a:rPr lang="en"/>
              <a:t>Any class that we’ve created so far in 61B can be instantiated.</a:t>
            </a:r>
            <a:endParaRPr/>
          </a:p>
          <a:p>
            <a:r>
              <a:rPr lang="en"/>
              <a:t>Would be silly (but possible) to instantiate HelloWorld.</a:t>
            </a:r>
            <a:endParaRPr/>
          </a:p>
        </p:txBody>
      </p:sp>
      <p:pic>
        <p:nvPicPr>
          <p:cNvPr id="463" name="Shape 4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241" y="1888819"/>
            <a:ext cx="4750594" cy="1035844"/>
          </a:xfrm>
          <a:prstGeom prst="rect">
            <a:avLst/>
          </a:prstGeom>
          <a:noFill/>
          <a:ln>
            <a:noFill/>
          </a:ln>
        </p:spPr>
      </p:pic>
      <p:pic>
        <p:nvPicPr>
          <p:cNvPr id="464" name="Shape 4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2250" y="3071522"/>
            <a:ext cx="4572000" cy="957263"/>
          </a:xfrm>
          <a:prstGeom prst="rect">
            <a:avLst/>
          </a:prstGeom>
          <a:noFill/>
          <a:ln>
            <a:noFill/>
          </a:ln>
        </p:spPr>
      </p:pic>
      <p:pic>
        <p:nvPicPr>
          <p:cNvPr id="465" name="Shape 4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28257" y="2083969"/>
            <a:ext cx="1625203" cy="37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6" name="Shape 46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77012" y="3971644"/>
            <a:ext cx="2145302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467" name="Shape 467"/>
          <p:cNvSpPr txBox="1"/>
          <p:nvPr/>
        </p:nvSpPr>
        <p:spPr>
          <a:xfrm>
            <a:off x="1419863" y="4204913"/>
            <a:ext cx="3857625" cy="306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r>
              <a:rPr lang="en" sz="1050"/>
              <a:t>(nothing happens) -- HelloWorld.main does not run!!</a:t>
            </a:r>
            <a:endParaRPr sz="1050"/>
          </a:p>
        </p:txBody>
      </p:sp>
      <p:pic>
        <p:nvPicPr>
          <p:cNvPr id="468" name="Shape 46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54250" y="2751206"/>
            <a:ext cx="1999219" cy="12020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Shape 473"/>
          <p:cNvSpPr txBox="1">
            <a:spLocks noGrp="1"/>
          </p:cNvSpPr>
          <p:nvPr>
            <p:ph type="title"/>
          </p:nvPr>
        </p:nvSpPr>
        <p:spPr>
          <a:xfrm>
            <a:off x="125100" y="712313"/>
            <a:ext cx="6172200" cy="371475"/>
          </a:xfrm>
          <a:prstGeom prst="rect">
            <a:avLst/>
          </a:prstGeom>
        </p:spPr>
        <p:txBody>
          <a:bodyPr spcFirstLastPara="1" wrap="square" lIns="68569" tIns="68569" rIns="68569" bIns="68569" anchor="b" anchorCtr="0">
            <a:noAutofit/>
          </a:bodyPr>
          <a:lstStyle/>
          <a:p>
            <a:r>
              <a:rPr lang="en"/>
              <a:t>null</a:t>
            </a:r>
            <a:endParaRPr/>
          </a:p>
        </p:txBody>
      </p:sp>
      <p:sp>
        <p:nvSpPr>
          <p:cNvPr id="474" name="Shape 474"/>
          <p:cNvSpPr txBox="1">
            <a:spLocks noGrp="1"/>
          </p:cNvSpPr>
          <p:nvPr>
            <p:ph type="body" idx="1"/>
          </p:nvPr>
        </p:nvSpPr>
        <p:spPr>
          <a:xfrm>
            <a:off x="182250" y="1060313"/>
            <a:ext cx="6332850" cy="3115350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marL="0" indent="0">
              <a:buNone/>
            </a:pPr>
            <a:r>
              <a:rPr lang="en"/>
              <a:t>Java (for better or worse) allows null references.</a:t>
            </a:r>
            <a:endParaRPr/>
          </a:p>
          <a:p>
            <a:r>
              <a:rPr lang="en"/>
              <a:t>Danger lurks: null references do NOT have instance variables. </a:t>
            </a:r>
            <a:endParaRPr/>
          </a:p>
          <a:p>
            <a:pPr lvl="1"/>
            <a:r>
              <a:rPr lang="en"/>
              <a:t>Blame Sir Tony Hoare (more when we talk about Quicksort)</a:t>
            </a:r>
            <a:endParaRPr/>
          </a:p>
          <a:p>
            <a:pPr marL="0" indent="0">
              <a:buNone/>
            </a:pPr>
            <a:endParaRPr/>
          </a:p>
          <a:p>
            <a:pPr marL="0" indent="0">
              <a:buNone/>
            </a:pPr>
            <a:endParaRPr/>
          </a:p>
          <a:p>
            <a:pPr marL="0" indent="0">
              <a:buNone/>
            </a:pPr>
            <a:r>
              <a:rPr lang="en"/>
              <a:t>Example: </a:t>
            </a:r>
            <a:endParaRPr/>
          </a:p>
        </p:txBody>
      </p:sp>
      <p:pic>
        <p:nvPicPr>
          <p:cNvPr id="475" name="Shape 4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2298" y="2403469"/>
            <a:ext cx="4279106" cy="1007269"/>
          </a:xfrm>
          <a:prstGeom prst="rect">
            <a:avLst/>
          </a:prstGeom>
          <a:noFill/>
          <a:ln>
            <a:noFill/>
          </a:ln>
        </p:spPr>
      </p:pic>
      <p:pic>
        <p:nvPicPr>
          <p:cNvPr id="476" name="Shape 4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3663" y="3612881"/>
            <a:ext cx="4914900" cy="6715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Shape 481"/>
          <p:cNvSpPr txBox="1">
            <a:spLocks noGrp="1"/>
          </p:cNvSpPr>
          <p:nvPr>
            <p:ph type="title"/>
          </p:nvPr>
        </p:nvSpPr>
        <p:spPr>
          <a:xfrm>
            <a:off x="125100" y="712313"/>
            <a:ext cx="6172200" cy="371475"/>
          </a:xfrm>
          <a:prstGeom prst="rect">
            <a:avLst/>
          </a:prstGeom>
        </p:spPr>
        <p:txBody>
          <a:bodyPr spcFirstLastPara="1" wrap="square" lIns="68569" tIns="68569" rIns="68569" bIns="68569" anchor="b" anchorCtr="0">
            <a:noAutofit/>
          </a:bodyPr>
          <a:lstStyle/>
          <a:p>
            <a:r>
              <a:rPr lang="en"/>
              <a:t>Java is “Pass by Value”</a:t>
            </a:r>
            <a:endParaRPr/>
          </a:p>
        </p:txBody>
      </p:sp>
      <p:sp>
        <p:nvSpPr>
          <p:cNvPr id="482" name="Shape 482"/>
          <p:cNvSpPr txBox="1">
            <a:spLocks noGrp="1"/>
          </p:cNvSpPr>
          <p:nvPr>
            <p:ph type="body" idx="1"/>
          </p:nvPr>
        </p:nvSpPr>
        <p:spPr>
          <a:xfrm>
            <a:off x="182250" y="1060313"/>
            <a:ext cx="6332850" cy="3115350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marL="0" indent="0">
              <a:buNone/>
            </a:pPr>
            <a:r>
              <a:rPr lang="en"/>
              <a:t>All method (and constructor) calls are pass by value!</a:t>
            </a:r>
            <a:endParaRPr/>
          </a:p>
          <a:p>
            <a:r>
              <a:rPr lang="en"/>
              <a:t>The exact contents of the container in the outside world are delivered to the containers in the function. If the container has an arrow, so be it.</a:t>
            </a:r>
            <a:endParaRPr/>
          </a:p>
        </p:txBody>
      </p:sp>
      <p:pic>
        <p:nvPicPr>
          <p:cNvPr id="483" name="Shape 4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681" y="1994981"/>
            <a:ext cx="6050420" cy="2360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>
            <a:spLocks noGrp="1"/>
          </p:cNvSpPr>
          <p:nvPr>
            <p:ph type="title"/>
          </p:nvPr>
        </p:nvSpPr>
        <p:spPr>
          <a:xfrm>
            <a:off x="125100" y="712313"/>
            <a:ext cx="6172200" cy="371475"/>
          </a:xfrm>
          <a:prstGeom prst="rect">
            <a:avLst/>
          </a:prstGeom>
        </p:spPr>
        <p:txBody>
          <a:bodyPr spcFirstLastPara="1" wrap="square" lIns="68569" tIns="68569" rIns="68569" bIns="68569" anchor="b" anchorCtr="0">
            <a:noAutofit/>
          </a:bodyPr>
          <a:lstStyle/>
          <a:p>
            <a:r>
              <a:rPr lang="en"/>
              <a:t>Bits</a:t>
            </a:r>
            <a:endParaRPr/>
          </a:p>
        </p:txBody>
      </p:sp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182250" y="1060313"/>
            <a:ext cx="6332850" cy="3115350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marL="0" indent="0">
              <a:buNone/>
            </a:pPr>
            <a:r>
              <a:rPr lang="en"/>
              <a:t>Your computer stores information in “memory”.</a:t>
            </a:r>
            <a:endParaRPr/>
          </a:p>
          <a:p>
            <a:r>
              <a:rPr lang="en"/>
              <a:t>Information is stored in memory as a sequence of ones and zeros.</a:t>
            </a:r>
            <a:endParaRPr/>
          </a:p>
          <a:p>
            <a:pPr lvl="1"/>
            <a:r>
              <a:rPr lang="en"/>
              <a:t>Example: 72 stored as 01001000</a:t>
            </a:r>
            <a:endParaRPr/>
          </a:p>
          <a:p>
            <a:pPr lvl="1"/>
            <a:r>
              <a:rPr lang="en"/>
              <a:t>Example: 205.75 stored as … 01000011 01001101 11000000 00000000</a:t>
            </a:r>
            <a:endParaRPr/>
          </a:p>
          <a:p>
            <a:pPr lvl="1"/>
            <a:r>
              <a:rPr lang="en"/>
              <a:t>Example: The letter H stored as 01001000 (same as the number 72)</a:t>
            </a:r>
            <a:endParaRPr/>
          </a:p>
          <a:p>
            <a:pPr lvl="1"/>
            <a:r>
              <a:rPr lang="en"/>
              <a:t>Example: True stored as 00000001</a:t>
            </a:r>
            <a:endParaRPr/>
          </a:p>
          <a:p>
            <a:pPr marL="0" indent="0">
              <a:buNone/>
            </a:pPr>
            <a:endParaRPr/>
          </a:p>
          <a:p>
            <a:pPr marL="0" indent="0">
              <a:buNone/>
            </a:pPr>
            <a:r>
              <a:rPr lang="en"/>
              <a:t>Each Java type has a different way to interpret the bits:</a:t>
            </a:r>
            <a:endParaRPr/>
          </a:p>
          <a:p>
            <a:r>
              <a:rPr lang="en"/>
              <a:t>8 primitive types in Java: byte, short, </a:t>
            </a:r>
            <a:r>
              <a:rPr lang="en" b="1"/>
              <a:t>int</a:t>
            </a:r>
            <a:r>
              <a:rPr lang="en"/>
              <a:t>, long, float, </a:t>
            </a:r>
            <a:r>
              <a:rPr lang="en" b="1"/>
              <a:t>double</a:t>
            </a:r>
            <a:r>
              <a:rPr lang="en"/>
              <a:t>, boolean, char</a:t>
            </a:r>
            <a:endParaRPr/>
          </a:p>
          <a:p>
            <a:pPr>
              <a:spcBef>
                <a:spcPts val="0"/>
              </a:spcBef>
            </a:pPr>
            <a:r>
              <a:rPr lang="en"/>
              <a:t>We won’t discuss the precise representations in much detail in 61B.</a:t>
            </a:r>
            <a:endParaRPr/>
          </a:p>
          <a:p>
            <a:pPr lvl="1"/>
            <a:r>
              <a:rPr lang="en"/>
              <a:t>Covered in much more detail in 61C.</a:t>
            </a:r>
            <a:endParaRPr/>
          </a:p>
        </p:txBody>
      </p:sp>
      <p:sp>
        <p:nvSpPr>
          <p:cNvPr id="86" name="Shape 86"/>
          <p:cNvSpPr txBox="1"/>
          <p:nvPr/>
        </p:nvSpPr>
        <p:spPr>
          <a:xfrm>
            <a:off x="2519024" y="4174202"/>
            <a:ext cx="4214025" cy="221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r>
              <a:rPr lang="en" sz="1050"/>
              <a:t>Note: Precise representations may vary from machine to machine.</a:t>
            </a:r>
            <a:endParaRPr sz="105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 txBox="1">
            <a:spLocks noGrp="1"/>
          </p:cNvSpPr>
          <p:nvPr>
            <p:ph type="title"/>
          </p:nvPr>
        </p:nvSpPr>
        <p:spPr>
          <a:xfrm>
            <a:off x="125100" y="712313"/>
            <a:ext cx="6172200" cy="371475"/>
          </a:xfrm>
          <a:prstGeom prst="rect">
            <a:avLst/>
          </a:prstGeom>
        </p:spPr>
        <p:txBody>
          <a:bodyPr spcFirstLastPara="1" wrap="square" lIns="68569" tIns="68569" rIns="68569" bIns="68569" anchor="b" anchorCtr="0">
            <a:noAutofit/>
          </a:bodyPr>
          <a:lstStyle/>
          <a:p>
            <a:r>
              <a:rPr lang="en"/>
              <a:t>Declaring a Variable (Simplified)</a:t>
            </a:r>
            <a:endParaRPr/>
          </a:p>
        </p:txBody>
      </p:sp>
      <p:sp>
        <p:nvSpPr>
          <p:cNvPr id="122" name="Shape 122"/>
          <p:cNvSpPr txBox="1">
            <a:spLocks noGrp="1"/>
          </p:cNvSpPr>
          <p:nvPr>
            <p:ph type="body" idx="1"/>
          </p:nvPr>
        </p:nvSpPr>
        <p:spPr>
          <a:xfrm>
            <a:off x="182250" y="1060313"/>
            <a:ext cx="6332850" cy="1914975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marL="0" indent="0">
              <a:buSzPts val="1100"/>
              <a:buNone/>
            </a:pPr>
            <a:r>
              <a:rPr lang="en"/>
              <a:t>When you declare a variable of a certain type in Java:</a:t>
            </a:r>
            <a:endParaRPr/>
          </a:p>
          <a:p>
            <a:r>
              <a:rPr lang="en"/>
              <a:t>Your computer sets aside exactly enough bits to hold a thing of that type.</a:t>
            </a:r>
            <a:endParaRPr/>
          </a:p>
          <a:p>
            <a:pPr lvl="1"/>
            <a:r>
              <a:rPr lang="en"/>
              <a:t>Example: Declaring an int sets aside a “box” of 32 bits.</a:t>
            </a:r>
            <a:endParaRPr/>
          </a:p>
          <a:p>
            <a:pPr lvl="1"/>
            <a:r>
              <a:rPr lang="en"/>
              <a:t>Example: Declaring a double sets aside a box of 64 bits.</a:t>
            </a:r>
            <a:endParaRPr/>
          </a:p>
          <a:p>
            <a:pPr>
              <a:spcBef>
                <a:spcPts val="0"/>
              </a:spcBef>
            </a:pPr>
            <a:r>
              <a:rPr lang="en"/>
              <a:t>Java creates an internal table that maps each variable name to a location.</a:t>
            </a:r>
            <a:endParaRPr/>
          </a:p>
          <a:p>
            <a:pPr>
              <a:spcBef>
                <a:spcPts val="0"/>
              </a:spcBef>
            </a:pPr>
            <a:r>
              <a:rPr lang="en"/>
              <a:t>Java does NOT write anything into the reserved boxes.</a:t>
            </a:r>
            <a:endParaRPr/>
          </a:p>
          <a:p>
            <a:pPr lvl="1"/>
            <a:r>
              <a:rPr lang="en"/>
              <a:t>For safety, Java will not let access a variable that is uninitialized.</a:t>
            </a:r>
            <a:endParaRPr/>
          </a:p>
        </p:txBody>
      </p:sp>
      <p:sp>
        <p:nvSpPr>
          <p:cNvPr id="123" name="Shape 123"/>
          <p:cNvSpPr txBox="1"/>
          <p:nvPr/>
        </p:nvSpPr>
        <p:spPr>
          <a:xfrm>
            <a:off x="182250" y="3261038"/>
            <a:ext cx="1982475" cy="1132875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r>
              <a:rPr lang="en" sz="1425">
                <a:solidFill>
                  <a:srgbClr val="208920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" sz="1425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x;</a:t>
            </a:r>
            <a:endParaRPr sz="1425">
              <a:solidFill>
                <a:schemeClr val="dk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425">
                <a:solidFill>
                  <a:srgbClr val="208920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double</a:t>
            </a:r>
            <a:r>
              <a:rPr lang="en" sz="1425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y;</a:t>
            </a:r>
            <a:endParaRPr sz="1425">
              <a:solidFill>
                <a:schemeClr val="dk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425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x = -1431195969;</a:t>
            </a:r>
            <a:endParaRPr sz="1425">
              <a:solidFill>
                <a:schemeClr val="dk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425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y = 567213.112;</a:t>
            </a:r>
            <a:endParaRPr sz="1425">
              <a:solidFill>
                <a:schemeClr val="dk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endParaRPr sz="1500" b="1">
              <a:solidFill>
                <a:srgbClr val="F92672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24" name="Shape 1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2413" y="3261038"/>
            <a:ext cx="2393156" cy="2500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Shape 1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29371" y="3796819"/>
            <a:ext cx="4586288" cy="24288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6" name="Shape 126"/>
          <p:cNvCxnSpPr/>
          <p:nvPr/>
        </p:nvCxnSpPr>
        <p:spPr>
          <a:xfrm>
            <a:off x="48128" y="4100140"/>
            <a:ext cx="214650" cy="0"/>
          </a:xfrm>
          <a:prstGeom prst="straightConnector1">
            <a:avLst/>
          </a:prstGeom>
          <a:noFill/>
          <a:ln w="9525" cap="flat" cmpd="sng">
            <a:solidFill>
              <a:srgbClr val="BE071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27" name="Shape 1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84600" y="3853969"/>
            <a:ext cx="4243388" cy="1285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Shape 1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61004" y="3314355"/>
            <a:ext cx="2164556" cy="1285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 txBox="1">
            <a:spLocks noGrp="1"/>
          </p:cNvSpPr>
          <p:nvPr>
            <p:ph type="title"/>
          </p:nvPr>
        </p:nvSpPr>
        <p:spPr>
          <a:xfrm>
            <a:off x="125100" y="712313"/>
            <a:ext cx="6172200" cy="371475"/>
          </a:xfrm>
          <a:prstGeom prst="rect">
            <a:avLst/>
          </a:prstGeom>
        </p:spPr>
        <p:txBody>
          <a:bodyPr spcFirstLastPara="1" wrap="square" lIns="68569" tIns="68569" rIns="68569" bIns="68569" anchor="b" anchorCtr="0">
            <a:noAutofit/>
          </a:bodyPr>
          <a:lstStyle/>
          <a:p>
            <a:r>
              <a:rPr lang="en"/>
              <a:t>Simplified Box Notation</a:t>
            </a:r>
            <a:endParaRPr/>
          </a:p>
        </p:txBody>
      </p:sp>
      <p:sp>
        <p:nvSpPr>
          <p:cNvPr id="134" name="Shape 134"/>
          <p:cNvSpPr txBox="1">
            <a:spLocks noGrp="1"/>
          </p:cNvSpPr>
          <p:nvPr>
            <p:ph type="body" idx="1"/>
          </p:nvPr>
        </p:nvSpPr>
        <p:spPr>
          <a:xfrm>
            <a:off x="182250" y="1060313"/>
            <a:ext cx="6332850" cy="1914975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marL="0" indent="0">
              <a:buNone/>
            </a:pPr>
            <a:r>
              <a:rPr lang="en"/>
              <a:t>We’ll use simplified box notation from here on out:</a:t>
            </a:r>
            <a:endParaRPr/>
          </a:p>
          <a:p>
            <a:r>
              <a:rPr lang="en"/>
              <a:t>Instead of writing memory box contents in binary, we’ll write them in human readable symbols.</a:t>
            </a:r>
            <a:endParaRPr/>
          </a:p>
          <a:p>
            <a:pPr marL="0" indent="0">
              <a:buNone/>
            </a:pPr>
            <a:endParaRPr/>
          </a:p>
        </p:txBody>
      </p:sp>
      <p:sp>
        <p:nvSpPr>
          <p:cNvPr id="135" name="Shape 135"/>
          <p:cNvSpPr txBox="1"/>
          <p:nvPr/>
        </p:nvSpPr>
        <p:spPr>
          <a:xfrm>
            <a:off x="182250" y="3261038"/>
            <a:ext cx="1982475" cy="1132875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r>
              <a:rPr lang="en" sz="1425">
                <a:solidFill>
                  <a:srgbClr val="208920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" sz="1425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x;</a:t>
            </a:r>
            <a:endParaRPr sz="1425">
              <a:solidFill>
                <a:schemeClr val="dk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425">
                <a:solidFill>
                  <a:srgbClr val="208920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double</a:t>
            </a:r>
            <a:r>
              <a:rPr lang="en" sz="1425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y;</a:t>
            </a:r>
            <a:endParaRPr sz="1425">
              <a:solidFill>
                <a:schemeClr val="dk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425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x = -1431195969;</a:t>
            </a:r>
            <a:endParaRPr sz="1425">
              <a:solidFill>
                <a:schemeClr val="dk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425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y = 567213.112;</a:t>
            </a:r>
            <a:endParaRPr sz="1425">
              <a:solidFill>
                <a:schemeClr val="dk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endParaRPr sz="1500" b="1">
              <a:solidFill>
                <a:srgbClr val="F92672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36" name="Shape 1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1792" y="3318179"/>
            <a:ext cx="1593056" cy="3071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Shape 1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23223" y="3901360"/>
            <a:ext cx="1550194" cy="3500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>
            <a:spLocks noGrp="1"/>
          </p:cNvSpPr>
          <p:nvPr>
            <p:ph type="title"/>
          </p:nvPr>
        </p:nvSpPr>
        <p:spPr>
          <a:xfrm>
            <a:off x="125100" y="712313"/>
            <a:ext cx="6172200" cy="371475"/>
          </a:xfrm>
          <a:prstGeom prst="rect">
            <a:avLst/>
          </a:prstGeom>
        </p:spPr>
        <p:txBody>
          <a:bodyPr spcFirstLastPara="1" wrap="square" lIns="68569" tIns="68569" rIns="68569" bIns="68569" anchor="b" anchorCtr="0">
            <a:noAutofit/>
          </a:bodyPr>
          <a:lstStyle/>
          <a:p>
            <a:r>
              <a:rPr lang="en"/>
              <a:t>The Golden Rule of Equals (GRoE)</a:t>
            </a:r>
            <a:endParaRPr/>
          </a:p>
        </p:txBody>
      </p:sp>
      <p:sp>
        <p:nvSpPr>
          <p:cNvPr id="143" name="Shape 143"/>
          <p:cNvSpPr txBox="1">
            <a:spLocks noGrp="1"/>
          </p:cNvSpPr>
          <p:nvPr>
            <p:ph type="body" idx="1"/>
          </p:nvPr>
        </p:nvSpPr>
        <p:spPr>
          <a:xfrm>
            <a:off x="182250" y="1060313"/>
            <a:ext cx="6332850" cy="1347075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marL="0" indent="0">
              <a:buNone/>
            </a:pPr>
            <a:r>
              <a:rPr lang="en"/>
              <a:t>Given variables y and x:</a:t>
            </a:r>
            <a:endParaRPr/>
          </a:p>
          <a:p>
            <a:r>
              <a:rPr lang="en">
                <a:latin typeface="Consolas"/>
                <a:ea typeface="Consolas"/>
                <a:cs typeface="Consolas"/>
                <a:sym typeface="Consolas"/>
              </a:rPr>
              <a:t>y = x</a:t>
            </a:r>
            <a:r>
              <a:rPr lang="en"/>
              <a:t> </a:t>
            </a:r>
            <a:r>
              <a:rPr lang="en" b="1"/>
              <a:t>copies</a:t>
            </a:r>
            <a:r>
              <a:rPr lang="en"/>
              <a:t> all the bits from x into y.</a:t>
            </a:r>
            <a:endParaRPr/>
          </a:p>
          <a:p>
            <a:pPr marL="0" indent="0">
              <a:buNone/>
            </a:pPr>
            <a:br>
              <a:rPr lang="en"/>
            </a:br>
            <a:r>
              <a:rPr lang="en"/>
              <a:t>Example from earlier: </a:t>
            </a:r>
            <a:r>
              <a:rPr lang="en" u="sng">
                <a:solidFill>
                  <a:schemeClr val="hlink"/>
                </a:solidFill>
                <a:hlinkClick r:id="rId3"/>
              </a:rPr>
              <a:t>Link</a:t>
            </a:r>
            <a:endParaRPr/>
          </a:p>
        </p:txBody>
      </p:sp>
      <p:sp>
        <p:nvSpPr>
          <p:cNvPr id="144" name="Shape 144"/>
          <p:cNvSpPr txBox="1"/>
          <p:nvPr/>
        </p:nvSpPr>
        <p:spPr>
          <a:xfrm>
            <a:off x="420431" y="2646244"/>
            <a:ext cx="1091700" cy="612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endParaRPr sz="105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1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1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1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>
            <a:spLocks noGrp="1"/>
          </p:cNvSpPr>
          <p:nvPr>
            <p:ph type="title"/>
          </p:nvPr>
        </p:nvSpPr>
        <p:spPr>
          <a:xfrm>
            <a:off x="696713" y="2250225"/>
            <a:ext cx="5464575" cy="643050"/>
          </a:xfrm>
          <a:prstGeom prst="rect">
            <a:avLst/>
          </a:prstGeom>
        </p:spPr>
        <p:txBody>
          <a:bodyPr spcFirstLastPara="1" wrap="square" lIns="68569" tIns="68569" rIns="68569" bIns="68569" anchor="b" anchorCtr="0">
            <a:noAutofit/>
          </a:bodyPr>
          <a:lstStyle/>
          <a:p>
            <a:r>
              <a:rPr lang="en" sz="3600"/>
              <a:t>Reference Types</a:t>
            </a:r>
            <a:endParaRPr sz="36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 txBox="1">
            <a:spLocks noGrp="1"/>
          </p:cNvSpPr>
          <p:nvPr>
            <p:ph type="title"/>
          </p:nvPr>
        </p:nvSpPr>
        <p:spPr>
          <a:xfrm>
            <a:off x="125100" y="712313"/>
            <a:ext cx="6172200" cy="371475"/>
          </a:xfrm>
          <a:prstGeom prst="rect">
            <a:avLst/>
          </a:prstGeom>
        </p:spPr>
        <p:txBody>
          <a:bodyPr spcFirstLastPara="1" wrap="square" lIns="68569" tIns="68569" rIns="68569" bIns="68569" anchor="b" anchorCtr="0">
            <a:noAutofit/>
          </a:bodyPr>
          <a:lstStyle/>
          <a:p>
            <a:r>
              <a:rPr lang="en"/>
              <a:t>Reference Types</a:t>
            </a:r>
            <a:endParaRPr/>
          </a:p>
        </p:txBody>
      </p:sp>
      <p:sp>
        <p:nvSpPr>
          <p:cNvPr id="155" name="Shape 155"/>
          <p:cNvSpPr txBox="1">
            <a:spLocks noGrp="1"/>
          </p:cNvSpPr>
          <p:nvPr>
            <p:ph type="body" idx="1"/>
          </p:nvPr>
        </p:nvSpPr>
        <p:spPr>
          <a:xfrm>
            <a:off x="182250" y="1060313"/>
            <a:ext cx="6332850" cy="3115350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marL="0" indent="0">
              <a:buNone/>
            </a:pPr>
            <a:r>
              <a:rPr lang="en"/>
              <a:t>There are 8 primitive types in Java: </a:t>
            </a:r>
            <a:endParaRPr/>
          </a:p>
          <a:p>
            <a:r>
              <a:rPr lang="en"/>
              <a:t>byte, short, </a:t>
            </a:r>
            <a:r>
              <a:rPr lang="en" b="1"/>
              <a:t>int</a:t>
            </a:r>
            <a:r>
              <a:rPr lang="en"/>
              <a:t>, long, float, </a:t>
            </a:r>
            <a:r>
              <a:rPr lang="en" b="1"/>
              <a:t>double</a:t>
            </a:r>
            <a:r>
              <a:rPr lang="en"/>
              <a:t>, boolean, char</a:t>
            </a:r>
            <a:endParaRPr/>
          </a:p>
          <a:p>
            <a:pPr marL="0" indent="0">
              <a:buNone/>
            </a:pPr>
            <a:endParaRPr/>
          </a:p>
          <a:p>
            <a:pPr marL="0" indent="0">
              <a:buNone/>
            </a:pPr>
            <a:r>
              <a:rPr lang="en"/>
              <a:t>Everything else, including arrays, is a </a:t>
            </a:r>
            <a:r>
              <a:rPr lang="en" b="1"/>
              <a:t>reference type</a:t>
            </a:r>
            <a:r>
              <a:rPr lang="en"/>
              <a:t>.</a:t>
            </a:r>
            <a:endParaRPr/>
          </a:p>
          <a:p>
            <a:pPr marL="0" indent="0">
              <a:buNone/>
            </a:pP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3431</Words>
  <Application>Microsoft Macintosh PowerPoint</Application>
  <PresentationFormat>自定义</PresentationFormat>
  <Paragraphs>397</Paragraphs>
  <Slides>39</Slides>
  <Notes>39</Notes>
  <HiddenSlides>0</HiddenSlides>
  <MMClips>0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39</vt:i4>
      </vt:variant>
    </vt:vector>
  </HeadingPairs>
  <TitlesOfParts>
    <vt:vector size="42" baseType="lpstr">
      <vt:lpstr>Lato Black</vt:lpstr>
      <vt:lpstr>Ubuntu Mono</vt:lpstr>
      <vt:lpstr>Custom</vt:lpstr>
      <vt:lpstr>CS61B: Spring 2018</vt:lpstr>
      <vt:lpstr>Primitive Types</vt:lpstr>
      <vt:lpstr>Polls: sp18.datastructur.es/lec -- left is 2nd poll, right is 3rd poll</vt:lpstr>
      <vt:lpstr>Bits</vt:lpstr>
      <vt:lpstr>Declaring a Variable (Simplified)</vt:lpstr>
      <vt:lpstr>Simplified Box Notation</vt:lpstr>
      <vt:lpstr>The Golden Rule of Equals (GRoE)</vt:lpstr>
      <vt:lpstr>Reference Types</vt:lpstr>
      <vt:lpstr>Reference Types</vt:lpstr>
      <vt:lpstr>Class Instantiations</vt:lpstr>
      <vt:lpstr>Class Instantiations</vt:lpstr>
      <vt:lpstr>Class Instantiations</vt:lpstr>
      <vt:lpstr>Reference Type Variable Declarations</vt:lpstr>
      <vt:lpstr>Reference Type Variable Declarations</vt:lpstr>
      <vt:lpstr>Reference Types Obey the Golden Rule of Equals</vt:lpstr>
      <vt:lpstr>Reference Types Obey the Golden Rule of Equals</vt:lpstr>
      <vt:lpstr>Reference Types Obey the Golden Rule of Equals</vt:lpstr>
      <vt:lpstr>Reference Types Obey the Golden Rule of Equals</vt:lpstr>
      <vt:lpstr>Parameter Passing</vt:lpstr>
      <vt:lpstr>The Golden Rule of Equals (and Parameter Passing)</vt:lpstr>
      <vt:lpstr>The Golden Rule of Equals (and Parameter Passing)</vt:lpstr>
      <vt:lpstr>The Golden Rule of Equals (and Parameter Passing)</vt:lpstr>
      <vt:lpstr>The Golden Rule of Equals (and Parameter Passing)</vt:lpstr>
      <vt:lpstr>The Golden Rule of Equals (and Parameter Passing)</vt:lpstr>
      <vt:lpstr>The Golden Rule: Summary</vt:lpstr>
      <vt:lpstr>Test Your Understanding: sp18.datastructur.es/lec -- 4th poll</vt:lpstr>
      <vt:lpstr>Try to convince your neighbor of your answer:  sp18.datastructur.es/lec -- 5th poll</vt:lpstr>
      <vt:lpstr>Instantiation of Arrays</vt:lpstr>
      <vt:lpstr>Declaration and Instantiation of Arrays</vt:lpstr>
      <vt:lpstr>Assignment of Arrays</vt:lpstr>
      <vt:lpstr>IntList and Linked Data Structures</vt:lpstr>
      <vt:lpstr>IntList</vt:lpstr>
      <vt:lpstr>Challenge</vt:lpstr>
      <vt:lpstr>Question: sp18.datastructur.es/lec -- 6th poll</vt:lpstr>
      <vt:lpstr>ExtraIntListPractice.java</vt:lpstr>
      <vt:lpstr>Old Deprecated Slides</vt:lpstr>
      <vt:lpstr>Quick Aside on Class Instantiation</vt:lpstr>
      <vt:lpstr>null</vt:lpstr>
      <vt:lpstr>Java is “Pass by Value”</vt:lpstr>
    </vt:vector>
  </TitlesOfParts>
  <LinksUpToDate>false</LinksUpToDate>
  <SharedDoc>false</SharedDoc>
  <HyperlinksChanged>false</HyperlinksChanged>
  <AppVersion>16.0010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CS61B: Spring 2018</dc:title>
  <cp:lastModifiedBy>Microsoft Office 用户</cp:lastModifiedBy>
  <cp:revision>2</cp:revision>
  <cp:lastPrinted>2018-07-14T07:38:30Z</cp:lastPrinted>
  <dcterms:modified xsi:type="dcterms:W3CDTF">2018-07-14T07:38:36Z</dcterms:modified>
</cp:coreProperties>
</file>